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61"/>
  </p:notesMasterIdLst>
  <p:handoutMasterIdLst>
    <p:handoutMasterId r:id="rId62"/>
  </p:handoutMasterIdLst>
  <p:sldIdLst>
    <p:sldId id="256" r:id="rId2"/>
    <p:sldId id="258" r:id="rId3"/>
    <p:sldId id="262" r:id="rId4"/>
    <p:sldId id="286" r:id="rId5"/>
    <p:sldId id="263" r:id="rId6"/>
    <p:sldId id="287" r:id="rId7"/>
    <p:sldId id="288" r:id="rId8"/>
    <p:sldId id="290" r:id="rId9"/>
    <p:sldId id="260" r:id="rId10"/>
    <p:sldId id="292" r:id="rId11"/>
    <p:sldId id="293" r:id="rId12"/>
    <p:sldId id="294" r:id="rId13"/>
    <p:sldId id="295" r:id="rId14"/>
    <p:sldId id="296" r:id="rId15"/>
    <p:sldId id="297" r:id="rId16"/>
    <p:sldId id="298" r:id="rId17"/>
    <p:sldId id="305" r:id="rId18"/>
    <p:sldId id="264" r:id="rId19"/>
    <p:sldId id="261" r:id="rId20"/>
    <p:sldId id="299" r:id="rId21"/>
    <p:sldId id="306" r:id="rId22"/>
    <p:sldId id="285" r:id="rId23"/>
    <p:sldId id="300" r:id="rId24"/>
    <p:sldId id="307" r:id="rId25"/>
    <p:sldId id="259" r:id="rId26"/>
    <p:sldId id="266" r:id="rId27"/>
    <p:sldId id="302" r:id="rId28"/>
    <p:sldId id="303" r:id="rId29"/>
    <p:sldId id="309" r:id="rId30"/>
    <p:sldId id="310" r:id="rId31"/>
    <p:sldId id="311" r:id="rId32"/>
    <p:sldId id="312" r:id="rId33"/>
    <p:sldId id="308" r:id="rId34"/>
    <p:sldId id="313" r:id="rId35"/>
    <p:sldId id="315" r:id="rId36"/>
    <p:sldId id="316" r:id="rId37"/>
    <p:sldId id="317" r:id="rId38"/>
    <p:sldId id="314" r:id="rId39"/>
    <p:sldId id="318" r:id="rId40"/>
    <p:sldId id="319" r:id="rId41"/>
    <p:sldId id="320" r:id="rId42"/>
    <p:sldId id="257" r:id="rId43"/>
    <p:sldId id="322" r:id="rId44"/>
    <p:sldId id="323" r:id="rId45"/>
    <p:sldId id="324" r:id="rId46"/>
    <p:sldId id="325" r:id="rId47"/>
    <p:sldId id="326" r:id="rId48"/>
    <p:sldId id="327" r:id="rId49"/>
    <p:sldId id="334" r:id="rId50"/>
    <p:sldId id="336" r:id="rId51"/>
    <p:sldId id="337" r:id="rId52"/>
    <p:sldId id="338" r:id="rId53"/>
    <p:sldId id="328" r:id="rId54"/>
    <p:sldId id="332" r:id="rId55"/>
    <p:sldId id="339" r:id="rId56"/>
    <p:sldId id="330" r:id="rId57"/>
    <p:sldId id="329" r:id="rId58"/>
    <p:sldId id="331" r:id="rId59"/>
    <p:sldId id="304" r:id="rId60"/>
  </p:sldIdLst>
  <p:sldSz cx="9144000" cy="5143500" type="screen16x9"/>
  <p:notesSz cx="6858000" cy="9144000"/>
  <p:embeddedFontLst>
    <p:embeddedFont>
      <p:font typeface="Actor" panose="020B0604020202020204" charset="0"/>
      <p:regular r:id="rId63"/>
    </p:embeddedFont>
    <p:embeddedFont>
      <p:font typeface="Be Vietnam Pro" pitchFamily="2" charset="0"/>
      <p:regular r:id="rId64"/>
      <p:bold r:id="rId65"/>
      <p:italic r:id="rId66"/>
      <p:boldItalic r:id="rId67"/>
    </p:embeddedFont>
    <p:embeddedFont>
      <p:font typeface="Calibri" panose="020F0502020204030204" pitchFamily="34" charset="0"/>
      <p:regular r:id="rId68"/>
      <p:bold r:id="rId69"/>
      <p:italic r:id="rId70"/>
      <p:boldItalic r:id="rId71"/>
    </p:embeddedFont>
    <p:embeddedFont>
      <p:font typeface="Cambria Math" panose="02040503050406030204" pitchFamily="18" charset="0"/>
      <p:regular r:id="rId72"/>
    </p:embeddedFont>
    <p:embeddedFont>
      <p:font typeface="DM Sans" pitchFamily="2" charset="0"/>
      <p:regular r:id="rId73"/>
      <p:bold r:id="rId74"/>
      <p:italic r:id="rId75"/>
      <p:boldItalic r:id="rId76"/>
    </p:embeddedFont>
    <p:embeddedFont>
      <p:font typeface="Heebo" pitchFamily="2" charset="-79"/>
      <p:regular r:id="rId77"/>
      <p:bold r:id="rId78"/>
    </p:embeddedFont>
    <p:embeddedFont>
      <p:font typeface="Libre Franklin Black" pitchFamily="2" charset="0"/>
      <p:bold r:id="rId79"/>
      <p:boldItalic r:id="rId80"/>
    </p:embeddedFont>
    <p:embeddedFont>
      <p:font typeface="Montserrat" panose="00000500000000000000" pitchFamily="2" charset="0"/>
      <p:regular r:id="rId81"/>
      <p:bold r:id="rId82"/>
      <p:italic r:id="rId83"/>
      <p:boldItalic r:id="rId84"/>
    </p:embeddedFont>
    <p:embeddedFont>
      <p:font typeface="Nunito Light" pitchFamily="2" charset="0"/>
      <p:regular r:id="rId85"/>
      <p:italic r:id="rId86"/>
    </p:embeddedFont>
    <p:embeddedFont>
      <p:font typeface="Roboto" panose="02000000000000000000"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29827-E368-4E27-9959-F7791BD04341}" v="3916" dt="2023-12-12T14:27:10.331"/>
  </p1510:revLst>
</p1510:revInfo>
</file>

<file path=ppt/tableStyles.xml><?xml version="1.0" encoding="utf-8"?>
<a:tblStyleLst xmlns:a="http://schemas.openxmlformats.org/drawingml/2006/main" def="{ECAF9CA6-B630-4AB5-9A20-07805290872A}">
  <a:tblStyle styleId="{ECAF9CA6-B630-4AB5-9A20-0780529087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54" autoAdjust="0"/>
  </p:normalViewPr>
  <p:slideViewPr>
    <p:cSldViewPr snapToGrid="0">
      <p:cViewPr varScale="1">
        <p:scale>
          <a:sx n="72" d="100"/>
          <a:sy n="72" d="100"/>
        </p:scale>
        <p:origin x="1762"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font" Target="fonts/font22.fntdata"/><Relationship Id="rId89" Type="http://schemas.openxmlformats.org/officeDocument/2006/relationships/font" Target="fonts/font2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4.xml"/><Relationship Id="rId90" Type="http://schemas.openxmlformats.org/officeDocument/2006/relationships/font" Target="fonts/font28.fntdata"/><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font" Target="fonts/font23.fntdata"/><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font" Target="fonts/font21.fntdata"/><Relationship Id="rId88" Type="http://schemas.openxmlformats.org/officeDocument/2006/relationships/font" Target="fonts/font26.fntdata"/><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font" Target="fonts/font24.fntdata"/><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 Id="rId87" Type="http://schemas.openxmlformats.org/officeDocument/2006/relationships/font" Target="fonts/font25.fntdata"/><Relationship Id="rId61" Type="http://schemas.openxmlformats.org/officeDocument/2006/relationships/notesMaster" Target="notesMasters/notesMaster1.xml"/><Relationship Id="rId82"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5.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B2D307-4D52-C0CA-C5E8-DA99FB40079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FAB084-1B15-57BE-5DD1-2A2635306F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4C328A3-BE39-4684-9D1B-05ECAAC9FFDF}" type="datetimeFigureOut">
              <a:rPr lang="en-US" smtClean="0"/>
              <a:t>18/12/2023</a:t>
            </a:fld>
            <a:endParaRPr lang="en-US"/>
          </a:p>
        </p:txBody>
      </p:sp>
      <p:sp>
        <p:nvSpPr>
          <p:cNvPr id="4" name="Footer Placeholder 3">
            <a:extLst>
              <a:ext uri="{FF2B5EF4-FFF2-40B4-BE49-F238E27FC236}">
                <a16:creationId xmlns:a16="http://schemas.microsoft.com/office/drawing/2014/main" id="{E80DDD16-FB1A-0278-B1DF-7E3B09930B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908938C-3691-A93B-79A6-C5EC3F886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F1DA440-3E69-4D71-8558-D5FB0A42EAF3}" type="slidenum">
              <a:rPr lang="en-US" smtClean="0"/>
              <a:t>‹#›</a:t>
            </a:fld>
            <a:endParaRPr lang="en-US"/>
          </a:p>
        </p:txBody>
      </p:sp>
    </p:spTree>
    <p:extLst>
      <p:ext uri="{BB962C8B-B14F-4D97-AF65-F5344CB8AC3E}">
        <p14:creationId xmlns:p14="http://schemas.microsoft.com/office/powerpoint/2010/main" val="423115634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25fca9abb05_0_37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25fca9abb05_0_3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100" dirty="0" err="1">
                <a:latin typeface="Be Vietnam Pro" pitchFamily="2" charset="0"/>
              </a:rPr>
              <a:t>Được</a:t>
            </a:r>
            <a:r>
              <a:rPr lang="en-US" sz="1100" dirty="0">
                <a:latin typeface="Be Vietnam Pro" pitchFamily="2" charset="0"/>
              </a:rPr>
              <a:t> </a:t>
            </a:r>
            <a:r>
              <a:rPr lang="en-US" sz="1100" dirty="0" err="1">
                <a:latin typeface="Be Vietnam Pro" pitchFamily="2" charset="0"/>
              </a:rPr>
              <a:t>công</a:t>
            </a:r>
            <a:r>
              <a:rPr lang="en-US" sz="1100" dirty="0">
                <a:latin typeface="Be Vietnam Pro" pitchFamily="2" charset="0"/>
              </a:rPr>
              <a:t> </a:t>
            </a:r>
            <a:r>
              <a:rPr lang="en-US" sz="1100" dirty="0" err="1">
                <a:latin typeface="Be Vietnam Pro" pitchFamily="2" charset="0"/>
              </a:rPr>
              <a:t>bố</a:t>
            </a:r>
            <a:r>
              <a:rPr lang="en-US" sz="1100" dirty="0">
                <a:latin typeface="Be Vietnam Pro" pitchFamily="2" charset="0"/>
              </a:rPr>
              <a:t> </a:t>
            </a:r>
            <a:r>
              <a:rPr lang="en-US" sz="1100" dirty="0" err="1">
                <a:latin typeface="Be Vietnam Pro" pitchFamily="2" charset="0"/>
              </a:rPr>
              <a:t>tại</a:t>
            </a:r>
            <a:r>
              <a:rPr lang="en-US" sz="1100" dirty="0">
                <a:latin typeface="Be Vietnam Pro" pitchFamily="2" charset="0"/>
              </a:rPr>
              <a:t> </a:t>
            </a:r>
            <a:r>
              <a:rPr lang="en-US" sz="1100">
                <a:latin typeface="Be Vietnam Pro" pitchFamily="2" charset="0"/>
              </a:rPr>
              <a:t>CVPR 2022</a:t>
            </a:r>
            <a:endParaRPr lang="en-US" sz="1100" dirty="0">
              <a:latin typeface="Be Vietnam Pro"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0" i="0">
                <a:solidFill>
                  <a:srgbClr val="3D3D3D"/>
                </a:solidFill>
                <a:effectLst/>
                <a:latin typeface="Roboto" panose="02000000000000000000" pitchFamily="2" charset="0"/>
              </a:rPr>
              <a:t>Mô hình GAN được giới thiệu bởi Ian J. Goodfellow vào năm 2014 và đã đạt được rất nhiều thành công lớn trong Deep Learning nói riêng và AI nói chung.</a:t>
            </a:r>
            <a:endParaRPr lang="en-US" b="0" i="0">
              <a:solidFill>
                <a:srgbClr val="3D3D3D"/>
              </a:solidFill>
              <a:effectLst/>
              <a:latin typeface="Roboto" panose="02000000000000000000" pitchFamily="2" charset="0"/>
            </a:endParaRPr>
          </a:p>
          <a:p>
            <a:pPr marL="0" lvl="0" indent="0" algn="l" rtl="0">
              <a:spcBef>
                <a:spcPts val="0"/>
              </a:spcBef>
              <a:spcAft>
                <a:spcPts val="0"/>
              </a:spcAft>
              <a:buNone/>
            </a:pPr>
            <a:endParaRPr lang="en-US" b="0" i="0">
              <a:solidFill>
                <a:srgbClr val="3D3D3D"/>
              </a:solidFill>
              <a:effectLst/>
              <a:latin typeface="Roboto" panose="02000000000000000000" pitchFamily="2" charset="0"/>
            </a:endParaRPr>
          </a:p>
          <a:p>
            <a:pPr marL="0" lvl="0" indent="0" algn="l" rtl="0">
              <a:spcBef>
                <a:spcPts val="0"/>
              </a:spcBef>
              <a:spcAft>
                <a:spcPts val="0"/>
              </a:spcAft>
              <a:buNone/>
            </a:pPr>
            <a:r>
              <a:rPr lang="vi-VN" b="0" i="0">
                <a:solidFill>
                  <a:srgbClr val="3D3D3D"/>
                </a:solidFill>
                <a:effectLst/>
                <a:latin typeface="Roboto" panose="02000000000000000000" pitchFamily="2" charset="0"/>
              </a:rPr>
              <a:t>GAN cấu tạo gồm 2 mạng là Generator và Discriminator. Trong khi Generator sinh ra các dữ liệu giống như thật thì Discriminator cố gắng phân biệt đâu là dữ liệu được sinh ra từ Generator và đâu là dữ liệu thật có.</a:t>
            </a:r>
            <a:endParaRPr/>
          </a:p>
        </p:txBody>
      </p:sp>
    </p:spTree>
    <p:extLst>
      <p:ext uri="{BB962C8B-B14F-4D97-AF65-F5344CB8AC3E}">
        <p14:creationId xmlns:p14="http://schemas.microsoft.com/office/powerpoint/2010/main" val="4115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StackGAN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sinh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chất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chồng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generators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discriminators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kiến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trúc</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bổ</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sung text information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generator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cách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nối</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vector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input noises.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b="0" i="0">
              <a:solidFill>
                <a:srgbClr val="3D3D3D"/>
              </a:solidFill>
              <a:effectLst/>
              <a:latin typeface="Roboto" panose="02000000000000000000" pitchFamily="2" charset="0"/>
            </a:endParaRPr>
          </a:p>
        </p:txBody>
      </p:sp>
    </p:spTree>
    <p:extLst>
      <p:ext uri="{BB962C8B-B14F-4D97-AF65-F5344CB8AC3E}">
        <p14:creationId xmlns:p14="http://schemas.microsoft.com/office/powerpoint/2010/main" val="25539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Times New Roman" panose="02020603050405020304" pitchFamily="18" charset="0"/>
                <a:ea typeface="Calibri" panose="020F0502020204030204" pitchFamily="34" charset="0"/>
              </a:rPr>
              <a:t>cross-modal attention mechanism </a:t>
            </a:r>
            <a:r>
              <a:rPr lang="en-US" sz="1800">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giúp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bộ</a:t>
            </a:r>
            <a:r>
              <a:rPr lang="en-US" sz="1800">
                <a:effectLst/>
                <a:latin typeface="Times New Roman" panose="02020603050405020304" pitchFamily="18" charset="0"/>
                <a:ea typeface="Calibri" panose="020F0502020204030204" pitchFamily="34" charset="0"/>
              </a:rPr>
              <a:t> generator </a:t>
            </a:r>
            <a:r>
              <a:rPr lang="en-US" sz="1800" err="1">
                <a:effectLst/>
                <a:latin typeface="Times New Roman" panose="02020603050405020304" pitchFamily="18" charset="0"/>
                <a:ea typeface="Calibri" panose="020F0502020204030204" pitchFamily="34" charset="0"/>
              </a:rPr>
              <a:t>xây</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dựng</a:t>
            </a:r>
            <a:r>
              <a:rPr lang="en-US" sz="1800">
                <a:effectLst/>
                <a:latin typeface="Times New Roman" panose="02020603050405020304" pitchFamily="18" charset="0"/>
                <a:ea typeface="Calibri" panose="020F0502020204030204" pitchFamily="34" charset="0"/>
              </a:rPr>
              <a:t>/</a:t>
            </a:r>
            <a:r>
              <a:rPr lang="en-US" sz="1800" err="1">
                <a:effectLst/>
                <a:latin typeface="Times New Roman" panose="02020603050405020304" pitchFamily="18" charset="0"/>
                <a:ea typeface="Calibri" panose="020F0502020204030204" pitchFamily="34" charset="0"/>
              </a:rPr>
              <a:t>tổng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hợp</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ảnh</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với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nhiều</a:t>
            </a:r>
            <a:r>
              <a:rPr lang="en-US" sz="1800">
                <a:effectLst/>
                <a:latin typeface="Times New Roman" panose="02020603050405020304" pitchFamily="18" charset="0"/>
                <a:ea typeface="Calibri" panose="020F0502020204030204" pitchFamily="34" charset="0"/>
              </a:rPr>
              <a:t> chi </a:t>
            </a:r>
            <a:r>
              <a:rPr lang="en-US" sz="1800" err="1">
                <a:effectLst/>
                <a:latin typeface="Times New Roman" panose="02020603050405020304" pitchFamily="18" charset="0"/>
                <a:ea typeface="Calibri" panose="020F0502020204030204" pitchFamily="34" charset="0"/>
              </a:rPr>
              <a:t>tiết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hơn</a:t>
            </a:r>
            <a:r>
              <a:rPr lang="en-US" sz="1800">
                <a:effectLst/>
                <a:latin typeface="Times New Roman" panose="02020603050405020304" pitchFamily="18" charset="0"/>
                <a:ea typeface="Calibri" panose="020F0502020204030204" pitchFamily="34" charset="0"/>
              </a:rPr>
              <a:t>.</a:t>
            </a:r>
            <a:endParaRPr lang="en-US" b="0" i="0">
              <a:solidFill>
                <a:srgbClr val="3D3D3D"/>
              </a:solidFill>
              <a:effectLst/>
              <a:latin typeface="Roboto" panose="02000000000000000000" pitchFamily="2" charset="0"/>
            </a:endParaRPr>
          </a:p>
        </p:txBody>
      </p:sp>
    </p:spTree>
    <p:extLst>
      <p:ext uri="{BB962C8B-B14F-4D97-AF65-F5344CB8AC3E}">
        <p14:creationId xmlns:p14="http://schemas.microsoft.com/office/powerpoint/2010/main" val="1869195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Calibri" panose="020F0502020204030204" pitchFamily="34" charset="0"/>
              <a:buChar char="-"/>
            </a:pP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MirrorGAN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tái</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(regenerate) text description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ảnh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generated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đảm</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quán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mặt</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ý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văn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bản</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kern="10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err="1">
                <a:effectLst/>
                <a:latin typeface="Times New Roman" panose="02020603050405020304" pitchFamily="18" charset="0"/>
                <a:ea typeface="Calibri" panose="020F0502020204030204" pitchFamily="34" charset="0"/>
                <a:cs typeface="Times New Roman" panose="02020603050405020304" pitchFamily="18" charset="0"/>
              </a:rPr>
              <a:t>ảnh</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3801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Calibri" panose="020F0502020204030204" pitchFamily="34" charse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306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27b890616d3_1_39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27b890616d3_1_39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Calibri" panose="020F0502020204030204" pitchFamily="34" charse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40215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92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17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b890616d3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27b890616d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Calibri" panose="020F0502020204030204" pitchFamily="34" charset="0"/>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9"/>
        <p:cNvGrpSpPr/>
        <p:nvPr/>
      </p:nvGrpSpPr>
      <p:grpSpPr>
        <a:xfrm>
          <a:off x="0" y="0"/>
          <a:ext cx="0" cy="0"/>
          <a:chOff x="0" y="0"/>
          <a:chExt cx="0" cy="0"/>
        </a:xfrm>
      </p:grpSpPr>
      <p:sp>
        <p:nvSpPr>
          <p:cNvPr id="1650" name="Google Shape;1650;g24f1e0afa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1" name="Google Shape;1651;g24f1e0afa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latin typeface="Be Vietnam Pro" pitchFamily="2" charset="0"/>
              </a:rPr>
              <a:t>Text encoder </a:t>
            </a:r>
            <a:r>
              <a:rPr lang="en-US" sz="1100" err="1">
                <a:latin typeface="Be Vietnam Pro" pitchFamily="2" charset="0"/>
              </a:rPr>
              <a:t>là</a:t>
            </a:r>
            <a:r>
              <a:rPr lang="en-US" sz="1100">
                <a:latin typeface="Be Vietnam Pro" pitchFamily="2" charset="0"/>
              </a:rPr>
              <a:t> </a:t>
            </a:r>
            <a:r>
              <a:rPr lang="en-US" sz="1100" err="1">
                <a:latin typeface="Be Vietnam Pro" pitchFamily="2" charset="0"/>
              </a:rPr>
              <a:t>một</a:t>
            </a:r>
            <a:r>
              <a:rPr lang="en-US" sz="1100">
                <a:latin typeface="Be Vietnam Pro" pitchFamily="2" charset="0"/>
              </a:rPr>
              <a:t> bi-directional LSTM, </a:t>
            </a:r>
            <a:r>
              <a:rPr lang="en-US" sz="1100" err="1">
                <a:latin typeface="Be Vietnam Pro" pitchFamily="2" charset="0"/>
              </a:rPr>
              <a:t>trích</a:t>
            </a:r>
            <a:r>
              <a:rPr lang="en-US" sz="1100">
                <a:latin typeface="Be Vietnam Pro" pitchFamily="2" charset="0"/>
              </a:rPr>
              <a:t> </a:t>
            </a:r>
            <a:r>
              <a:rPr lang="en-US" sz="1100" err="1">
                <a:latin typeface="Be Vietnam Pro" pitchFamily="2" charset="0"/>
              </a:rPr>
              <a:t>xuất</a:t>
            </a:r>
            <a:r>
              <a:rPr lang="en-US" sz="1100">
                <a:latin typeface="Be Vietnam Pro" pitchFamily="2" charset="0"/>
              </a:rPr>
              <a:t> </a:t>
            </a:r>
            <a:r>
              <a:rPr lang="en-US" sz="1100" err="1">
                <a:latin typeface="Be Vietnam Pro" pitchFamily="2" charset="0"/>
              </a:rPr>
              <a:t>các</a:t>
            </a:r>
            <a:r>
              <a:rPr lang="en-US" sz="1100">
                <a:latin typeface="Be Vietnam Pro" pitchFamily="2" charset="0"/>
              </a:rPr>
              <a:t> semantic vectors (</a:t>
            </a:r>
            <a:r>
              <a:rPr lang="en-US" sz="1100" err="1">
                <a:latin typeface="Be Vietnam Pro" pitchFamily="2" charset="0"/>
              </a:rPr>
              <a:t>các</a:t>
            </a:r>
            <a:r>
              <a:rPr lang="en-US" sz="1100">
                <a:latin typeface="Be Vietnam Pro" pitchFamily="2" charset="0"/>
              </a:rPr>
              <a:t> vector </a:t>
            </a:r>
            <a:r>
              <a:rPr lang="en-US" sz="1100" err="1">
                <a:latin typeface="Be Vietnam Pro" pitchFamily="2" charset="0"/>
              </a:rPr>
              <a:t>ngữ</a:t>
            </a:r>
            <a:r>
              <a:rPr lang="en-US" sz="1100">
                <a:latin typeface="Be Vietnam Pro" pitchFamily="2" charset="0"/>
              </a:rPr>
              <a:t> </a:t>
            </a:r>
            <a:r>
              <a:rPr lang="en-US" sz="1100" err="1">
                <a:latin typeface="Be Vietnam Pro" pitchFamily="2" charset="0"/>
              </a:rPr>
              <a:t>nghĩa</a:t>
            </a:r>
            <a:r>
              <a:rPr lang="en-US" sz="1100">
                <a:latin typeface="Be Vietnam Pro" pitchFamily="2" charset="0"/>
              </a:rPr>
              <a:t>) </a:t>
            </a:r>
            <a:r>
              <a:rPr lang="en-US" sz="1100" err="1">
                <a:latin typeface="Be Vietnam Pro" pitchFamily="2" charset="0"/>
              </a:rPr>
              <a:t>từ</a:t>
            </a:r>
            <a:r>
              <a:rPr lang="en-US" sz="1100">
                <a:latin typeface="Be Vietnam Pro" pitchFamily="2" charset="0"/>
              </a:rPr>
              <a:t> text description. </a:t>
            </a:r>
            <a:r>
              <a:rPr lang="en-US" sz="1100" err="1">
                <a:latin typeface="Be Vietnam Pro" pitchFamily="2" charset="0"/>
              </a:rPr>
              <a:t>Nhóm</a:t>
            </a:r>
            <a:r>
              <a:rPr lang="en-US" sz="1100">
                <a:latin typeface="Be Vietnam Pro" pitchFamily="2" charset="0"/>
              </a:rPr>
              <a:t> </a:t>
            </a:r>
            <a:r>
              <a:rPr lang="en-US" sz="1100" err="1">
                <a:latin typeface="Be Vietnam Pro" pitchFamily="2" charset="0"/>
              </a:rPr>
              <a:t>nghiên</a:t>
            </a:r>
            <a:r>
              <a:rPr lang="en-US" sz="1100">
                <a:latin typeface="Be Vietnam Pro" pitchFamily="2" charset="0"/>
              </a:rPr>
              <a:t> </a:t>
            </a:r>
            <a:r>
              <a:rPr lang="en-US" sz="1100" err="1">
                <a:latin typeface="Be Vietnam Pro" pitchFamily="2" charset="0"/>
              </a:rPr>
              <a:t>cứu</a:t>
            </a:r>
            <a:r>
              <a:rPr lang="en-US" sz="1100">
                <a:latin typeface="Be Vietnam Pro" pitchFamily="2" charset="0"/>
              </a:rPr>
              <a:t> </a:t>
            </a:r>
            <a:r>
              <a:rPr lang="en-US" sz="1100" err="1">
                <a:latin typeface="Be Vietnam Pro" pitchFamily="2" charset="0"/>
              </a:rPr>
              <a:t>sử</a:t>
            </a:r>
            <a:r>
              <a:rPr lang="en-US" sz="1100">
                <a:latin typeface="Be Vietnam Pro" pitchFamily="2" charset="0"/>
              </a:rPr>
              <a:t> </a:t>
            </a:r>
            <a:r>
              <a:rPr lang="en-US" sz="1100" err="1">
                <a:latin typeface="Be Vietnam Pro" pitchFamily="2" charset="0"/>
              </a:rPr>
              <a:t>dụng</a:t>
            </a:r>
            <a:r>
              <a:rPr lang="en-US" sz="1100">
                <a:latin typeface="Be Vietnam Pro" pitchFamily="2" charset="0"/>
              </a:rPr>
              <a:t> </a:t>
            </a:r>
            <a:r>
              <a:rPr lang="en-US" sz="1100" err="1">
                <a:latin typeface="Be Vietnam Pro" pitchFamily="2" charset="0"/>
              </a:rPr>
              <a:t>sẵn</a:t>
            </a:r>
            <a:r>
              <a:rPr lang="en-US" sz="1100">
                <a:latin typeface="Be Vietnam Pro" pitchFamily="2" charset="0"/>
              </a:rPr>
              <a:t> pre-trained model </a:t>
            </a:r>
            <a:r>
              <a:rPr lang="en-US" sz="1100" err="1">
                <a:latin typeface="Be Vietnam Pro" pitchFamily="2" charset="0"/>
              </a:rPr>
              <a:t>từ</a:t>
            </a:r>
            <a:r>
              <a:rPr lang="en-US" sz="1100">
                <a:latin typeface="Be Vietnam Pro" pitchFamily="2" charset="0"/>
              </a:rPr>
              <a:t> </a:t>
            </a:r>
            <a:r>
              <a:rPr lang="en-US" sz="1100" b="1" i="1" err="1">
                <a:latin typeface="Be Vietnam Pro" pitchFamily="2" charset="0"/>
              </a:rPr>
              <a:t>AttnGAN</a:t>
            </a:r>
            <a:r>
              <a:rPr lang="en-US" sz="1100" b="1" i="1">
                <a:latin typeface="Be Vietnam Pro" pitchFamily="2" charset="0"/>
              </a:rPr>
              <a:t>.</a:t>
            </a:r>
          </a:p>
          <a:p>
            <a:pPr marL="0" lvl="0" indent="0" algn="l" rtl="0">
              <a:spcBef>
                <a:spcPts val="0"/>
              </a:spcBef>
              <a:spcAft>
                <a:spcPts val="0"/>
              </a:spcAft>
              <a:buNone/>
            </a:pPr>
            <a:endParaRPr/>
          </a:p>
        </p:txBody>
      </p:sp>
    </p:spTree>
    <p:extLst>
      <p:ext uri="{BB962C8B-B14F-4D97-AF65-F5344CB8AC3E}">
        <p14:creationId xmlns:p14="http://schemas.microsoft.com/office/powerpoint/2010/main" val="3187920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b890616d3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27b890616d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333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endParaRPr dirty="0"/>
          </a:p>
        </p:txBody>
      </p:sp>
    </p:spTree>
    <p:extLst>
      <p:ext uri="{BB962C8B-B14F-4D97-AF65-F5344CB8AC3E}">
        <p14:creationId xmlns:p14="http://schemas.microsoft.com/office/powerpoint/2010/main" val="3255518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2272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b890616d3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27b890616d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1605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figure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bài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text-to-image generation, discriminator observer 4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inputs: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synthetics images with matching text (fake, match)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synthetics images with mismatching text (fake, mismatch)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real images with matching text (real, match)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real images with mismatch text (real, mismatch)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89684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p = 6 k = 2.0</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8230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9340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27b890616d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9" name="Google Shape;1679;g27b890616d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477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mc:Choice>
        <mc:Fallback xmlns="">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rằng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2way outputs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chậm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hội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generator.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Cụ</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fig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phía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conditional loss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gradient alpha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real and matching inputs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lan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(back propagation),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unconditional loss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ra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gradient beta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ứng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real images.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Tuy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hướng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final gradient –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cộng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0" kern="100">
                    <a:effectLst/>
                    <a:latin typeface="Cambria Math" panose="02040503050406030204" pitchFamily="18" charset="0"/>
                    <a:ea typeface="Calibri" panose="020F0502020204030204" pitchFamily="34" charset="0"/>
                    <a:cs typeface="Times New Roman" panose="02020603050405020304" pitchFamily="18" charset="0"/>
                  </a:rPr>
                  <a:t>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(gamma)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beta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point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real and matching data points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như</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chúng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mong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đợi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Vì</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mục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tiêu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generator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hợp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tạo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real and text-matching images, final gradient with deviation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lệch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chuẩn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đạt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quán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ý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text-image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làm</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chậm</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quá</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trình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hội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tụ</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bộ</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generator.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Do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nghiên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cứu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đề</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xuất</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One-way output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bài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toán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text-to-image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mc:Fallback>
      </mc:AlternateContent>
    </p:spTree>
    <p:extLst>
      <p:ext uri="{BB962C8B-B14F-4D97-AF65-F5344CB8AC3E}">
        <p14:creationId xmlns:p14="http://schemas.microsoft.com/office/powerpoint/2010/main" val="16553160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1"/>
        <p:cNvGrpSpPr/>
        <p:nvPr/>
      </p:nvGrpSpPr>
      <p:grpSpPr>
        <a:xfrm>
          <a:off x="0" y="0"/>
          <a:ext cx="0" cy="0"/>
          <a:chOff x="0" y="0"/>
          <a:chExt cx="0" cy="0"/>
        </a:xfrm>
      </p:grpSpPr>
      <p:sp>
        <p:nvSpPr>
          <p:cNvPr id="1932" name="Google Shape;1932;g27b890616d3_1_39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3" name="Google Shape;1933;g27b890616d3_1_39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2902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b890616d3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27b890616d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678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8219498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28947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mc:Choice>
        <mc:Fallback xmlns="">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rPr>
                  <a:t>Đối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với</a:t>
                </a:r>
                <a:r>
                  <a:rPr lang="en-US" sz="1800" dirty="0">
                    <a:effectLst/>
                    <a:latin typeface="Times New Roman" panose="02020603050405020304" pitchFamily="18" charset="0"/>
                    <a:ea typeface="Calibri" panose="020F0502020204030204" pitchFamily="34" charset="0"/>
                  </a:rPr>
                  <a:t> Affine transformation,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figure, </a:t>
                </a:r>
                <a:r>
                  <a:rPr lang="en-US" sz="1800" dirty="0" err="1">
                    <a:effectLst/>
                    <a:latin typeface="Times New Roman" panose="02020603050405020304" pitchFamily="18" charset="0"/>
                    <a:ea typeface="Calibri" panose="020F0502020204030204" pitchFamily="34" charset="0"/>
                  </a:rPr>
                  <a:t>nó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gồm</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lớp</a:t>
                </a:r>
                <a:r>
                  <a:rPr lang="en-US" sz="1800" dirty="0">
                    <a:effectLst/>
                    <a:latin typeface="Times New Roman" panose="02020603050405020304" pitchFamily="18" charset="0"/>
                    <a:ea typeface="Calibri" panose="020F0502020204030204" pitchFamily="34" charset="0"/>
                  </a:rPr>
                  <a:t> MLPs (Multilayer Perceptron) </a:t>
                </a:r>
                <a:r>
                  <a:rPr lang="en-US" sz="1800" dirty="0" err="1">
                    <a:effectLst/>
                    <a:latin typeface="Times New Roman" panose="02020603050405020304" pitchFamily="18" charset="0"/>
                    <a:ea typeface="Calibri" panose="020F0502020204030204" pitchFamily="34" charset="0"/>
                  </a:rPr>
                  <a:t>để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dự</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đoán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tham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số</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tỉ</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lệ</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theo</a:t>
                </a:r>
                <a:r>
                  <a:rPr lang="en-US" sz="1800" dirty="0">
                    <a:effectLst/>
                    <a:latin typeface="Times New Roman" panose="02020603050405020304" pitchFamily="18" charset="0"/>
                    <a:ea typeface="Calibri" panose="020F0502020204030204" pitchFamily="34" charset="0"/>
                  </a:rPr>
                  <a:t> gamma channel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shifting parameters </a:t>
                </a:r>
                <a:r>
                  <a:rPr lang="en-US" sz="1800" dirty="0">
                    <a:effectLst/>
                    <a:latin typeface="Calibri" panose="020F0502020204030204" pitchFamily="34" charset="0"/>
                    <a:ea typeface="Calibri" panose="020F0502020204030204" pitchFamily="34" charset="0"/>
                    <a:cs typeface="Times New Roman" panose="02020603050405020304" pitchFamily="18" charset="0"/>
                  </a:rPr>
                  <a:t>θ </a:t>
                </a:r>
                <a:r>
                  <a:rPr lang="en-US" sz="1800" dirty="0">
                    <a:effectLst/>
                    <a:latin typeface="Times New Roman" panose="02020603050405020304" pitchFamily="18" charset="0"/>
                    <a:ea typeface="Calibri" panose="020F0502020204030204" pitchFamily="34" charset="0"/>
                  </a:rPr>
                  <a:t>(theta)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các</a:t>
                </a:r>
                <a:r>
                  <a:rPr lang="en-US" sz="1800" dirty="0">
                    <a:effectLst/>
                    <a:latin typeface="Times New Roman" panose="02020603050405020304" pitchFamily="18" charset="0"/>
                    <a:ea typeface="Calibri" panose="020F0502020204030204" pitchFamily="34" charset="0"/>
                  </a:rPr>
                  <a:t> sentence vector e, </a:t>
                </a:r>
                <a:r>
                  <a:rPr lang="en-US" sz="1800" dirty="0" err="1">
                    <a:effectLst/>
                    <a:latin typeface="Times New Roman" panose="02020603050405020304" pitchFamily="18" charset="0"/>
                    <a:ea typeface="Calibri" panose="020F0502020204030204" pitchFamily="34" charset="0"/>
                  </a:rPr>
                  <a:t>cụ</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thể</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cthuc</a:t>
                </a:r>
                <a:r>
                  <a:rPr lang="en-US" sz="1800" dirty="0">
                    <a:effectLst/>
                    <a:latin typeface="Times New Roman" panose="02020603050405020304" pitchFamily="18" charset="0"/>
                    <a:ea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Cho input feature map </a:t>
                </a:r>
                <a:r>
                  <a:rPr lang="en-US" sz="1800" i="0" kern="100">
                    <a:effectLst/>
                    <a:latin typeface="Cambria Math" panose="02040503050406030204" pitchFamily="18" charset="0"/>
                    <a:ea typeface="Calibri" panose="020F0502020204030204" pitchFamily="34" charset="0"/>
                    <a:cs typeface="Times New Roman" panose="02020603050405020304" pitchFamily="18" charset="0"/>
                  </a:rPr>
                  <a:t>𝑋∈ℝ^(𝐵∗𝐶∗𝐻∗𝑊)</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(B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mẫu</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một</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batch, C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lượng</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kênh</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đặc</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trưng</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H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feature map, W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feature map).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Trước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tiên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tỉ</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kênh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X </a:t>
                </a:r>
                <a:r>
                  <a:rPr lang="en-US" sz="1800" i="1" kern="100" dirty="0" err="1">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800" i="1" kern="100" dirty="0">
                    <a:effectLst/>
                    <a:latin typeface="Times New Roman" panose="02020603050405020304" pitchFamily="18" charset="0"/>
                    <a:ea typeface="Times New Roman" panose="02020603050405020304" pitchFamily="18" charset="0"/>
                    <a:cs typeface="Times New Roman" panose="02020603050405020304" pitchFamily="18" charset="0"/>
                  </a:rPr>
                  <a:t> feature map)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tỉ</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lệ</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gamma,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sau</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phép</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theo</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từng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kênh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tham</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số</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dịch</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kern="100" dirty="0" err="1">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theta.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AFF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thị</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phép</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Affine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X_i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kênh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image feature map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sentence vector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Gamma_i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theta_i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tỉ</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lệ</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kênh</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image feature map</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mc:Fallback>
      </mc:AlternateContent>
    </p:spTree>
    <p:extLst>
      <p:ext uri="{BB962C8B-B14F-4D97-AF65-F5344CB8AC3E}">
        <p14:creationId xmlns:p14="http://schemas.microsoft.com/office/powerpoint/2010/main" val="2574181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047272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err="1">
                <a:effectLst/>
                <a:latin typeface="Times New Roman" panose="02020603050405020304" pitchFamily="18" charset="0"/>
                <a:ea typeface="Calibri" panose="020F0502020204030204" pitchFamily="34" charset="0"/>
              </a:rPr>
              <a:t>DFBlock</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một</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phần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được</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lấy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hứng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từ</a:t>
            </a:r>
            <a:r>
              <a:rPr lang="en-US" sz="1800" dirty="0">
                <a:effectLst/>
                <a:latin typeface="Times New Roman" panose="02020603050405020304" pitchFamily="18" charset="0"/>
                <a:ea typeface="Calibri" panose="020F0502020204030204" pitchFamily="34" charset="0"/>
              </a:rPr>
              <a:t> Conditional Batch Normalization (CBN) </a:t>
            </a:r>
            <a:r>
              <a:rPr lang="en-US" sz="1800" dirty="0" err="1">
                <a:effectLst/>
                <a:latin typeface="Times New Roman" panose="02020603050405020304" pitchFamily="18" charset="0"/>
                <a:ea typeface="Calibri" panose="020F0502020204030204" pitchFamily="34" charset="0"/>
              </a:rPr>
              <a:t>và</a:t>
            </a:r>
            <a:r>
              <a:rPr lang="en-US" sz="1800" dirty="0">
                <a:effectLst/>
                <a:latin typeface="Times New Roman" panose="02020603050405020304" pitchFamily="18" charset="0"/>
                <a:ea typeface="Calibri" panose="020F0502020204030204" pitchFamily="34" charset="0"/>
              </a:rPr>
              <a:t> Adaptive Instance Normalization (</a:t>
            </a:r>
            <a:r>
              <a:rPr lang="en-US" sz="1800" dirty="0" err="1">
                <a:effectLst/>
                <a:latin typeface="Times New Roman" panose="02020603050405020304" pitchFamily="18" charset="0"/>
                <a:ea typeface="Calibri" panose="020F0502020204030204" pitchFamily="34" charset="0"/>
              </a:rPr>
              <a:t>AdaIN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cả</a:t>
            </a:r>
            <a:r>
              <a:rPr lang="en-US" sz="1800" dirty="0">
                <a:effectLst/>
                <a:latin typeface="Times New Roman" panose="02020603050405020304" pitchFamily="18" charset="0"/>
                <a:ea typeface="Calibri" panose="020F0502020204030204" pitchFamily="34" charset="0"/>
              </a:rPr>
              <a:t> 2 </a:t>
            </a:r>
            <a:r>
              <a:rPr lang="en-US" sz="1800" dirty="0" err="1">
                <a:effectLst/>
                <a:latin typeface="Times New Roman" panose="02020603050405020304" pitchFamily="18" charset="0"/>
                <a:ea typeface="Calibri" panose="020F0502020204030204" pitchFamily="34" charset="0"/>
              </a:rPr>
              <a:t>phương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pháp</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này</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đều</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có</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sử</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dụng</a:t>
            </a:r>
            <a:r>
              <a:rPr lang="en-US" sz="1800" dirty="0">
                <a:effectLst/>
                <a:latin typeface="Times New Roman" panose="02020603050405020304" pitchFamily="18" charset="0"/>
                <a:ea typeface="Calibri" panose="020F0502020204030204" pitchFamily="34" charset="0"/>
              </a:rPr>
              <a:t> Affine transformation. </a:t>
            </a:r>
            <a:endParaRPr dirty="0"/>
          </a:p>
        </p:txBody>
      </p:sp>
    </p:spTree>
    <p:extLst>
      <p:ext uri="{BB962C8B-B14F-4D97-AF65-F5344CB8AC3E}">
        <p14:creationId xmlns:p14="http://schemas.microsoft.com/office/powerpoint/2010/main" val="37016183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90769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6879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5fca9abb0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5fca9abb0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322919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1697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95718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0462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57256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7086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7906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32552436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78840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27bfb02ef6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27bfb02ef6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2563666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1372986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3926983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D1D5DB"/>
                </a:solidFill>
                <a:effectLst/>
                <a:latin typeface="Söhne"/>
              </a:rPr>
              <a:t>Con </a:t>
            </a:r>
            <a:r>
              <a:rPr lang="en-US" b="0" i="0" dirty="0" err="1">
                <a:solidFill>
                  <a:srgbClr val="D1D5DB"/>
                </a:solidFill>
                <a:effectLst/>
                <a:latin typeface="Söhne"/>
              </a:rPr>
              <a:t>chim</a:t>
            </a:r>
            <a:r>
              <a:rPr lang="en-US" b="0" i="0" dirty="0">
                <a:solidFill>
                  <a:srgbClr val="D1D5DB"/>
                </a:solidFill>
                <a:effectLst/>
                <a:latin typeface="Söhne"/>
              </a:rPr>
              <a:t> </a:t>
            </a:r>
            <a:r>
              <a:rPr lang="en-US" b="0" i="0" dirty="0" err="1">
                <a:solidFill>
                  <a:srgbClr val="D1D5DB"/>
                </a:solidFill>
                <a:effectLst/>
                <a:latin typeface="Söhne"/>
              </a:rPr>
              <a:t>này</a:t>
            </a:r>
            <a:r>
              <a:rPr lang="en-US" b="0" i="0" dirty="0">
                <a:solidFill>
                  <a:srgbClr val="D1D5DB"/>
                </a:solidFill>
                <a:effectLst/>
                <a:latin typeface="Söhne"/>
              </a:rPr>
              <a:t> </a:t>
            </a:r>
            <a:r>
              <a:rPr lang="en-US" b="0" i="0" dirty="0" err="1">
                <a:solidFill>
                  <a:srgbClr val="D1D5DB"/>
                </a:solidFill>
                <a:effectLst/>
                <a:latin typeface="Söhne"/>
              </a:rPr>
              <a:t>có</a:t>
            </a:r>
            <a:r>
              <a:rPr lang="en-US" b="0" i="0" dirty="0">
                <a:solidFill>
                  <a:srgbClr val="D1D5DB"/>
                </a:solidFill>
                <a:effectLst/>
                <a:latin typeface="Söhne"/>
              </a:rPr>
              <a:t> </a:t>
            </a:r>
            <a:r>
              <a:rPr lang="en-US" b="0" i="0" dirty="0" err="1">
                <a:solidFill>
                  <a:srgbClr val="D1D5DB"/>
                </a:solidFill>
                <a:effectLst/>
                <a:latin typeface="Söhne"/>
              </a:rPr>
              <a:t>bụng</a:t>
            </a:r>
            <a:r>
              <a:rPr lang="en-US" b="0" i="0" dirty="0">
                <a:solidFill>
                  <a:srgbClr val="D1D5DB"/>
                </a:solidFill>
                <a:effectLst/>
                <a:latin typeface="Söhne"/>
              </a:rPr>
              <a:t> </a:t>
            </a:r>
            <a:r>
              <a:rPr lang="en-US" b="0" i="0" dirty="0" err="1">
                <a:solidFill>
                  <a:srgbClr val="D1D5DB"/>
                </a:solidFill>
                <a:effectLst/>
                <a:latin typeface="Söhne"/>
              </a:rPr>
              <a:t>và</a:t>
            </a:r>
            <a:r>
              <a:rPr lang="en-US" b="0" i="0" dirty="0">
                <a:solidFill>
                  <a:srgbClr val="D1D5DB"/>
                </a:solidFill>
                <a:effectLst/>
                <a:latin typeface="Söhne"/>
              </a:rPr>
              <a:t> </a:t>
            </a:r>
            <a:r>
              <a:rPr lang="en-US" b="0" i="0" dirty="0" err="1">
                <a:solidFill>
                  <a:srgbClr val="D1D5DB"/>
                </a:solidFill>
                <a:effectLst/>
                <a:latin typeface="Söhne"/>
              </a:rPr>
              <a:t>ngực</a:t>
            </a:r>
            <a:r>
              <a:rPr lang="en-US" b="0" i="0" dirty="0">
                <a:solidFill>
                  <a:srgbClr val="D1D5DB"/>
                </a:solidFill>
                <a:effectLst/>
                <a:latin typeface="Söhne"/>
              </a:rPr>
              <a:t> </a:t>
            </a:r>
            <a:r>
              <a:rPr lang="en-US" b="0" i="0" dirty="0" err="1">
                <a:solidFill>
                  <a:srgbClr val="D1D5DB"/>
                </a:solidFill>
                <a:effectLst/>
                <a:latin typeface="Söhne"/>
              </a:rPr>
              <a:t>màu</a:t>
            </a:r>
            <a:r>
              <a:rPr lang="en-US" b="0" i="0" dirty="0">
                <a:solidFill>
                  <a:srgbClr val="D1D5DB"/>
                </a:solidFill>
                <a:effectLst/>
                <a:latin typeface="Söhne"/>
              </a:rPr>
              <a:t> </a:t>
            </a:r>
            <a:r>
              <a:rPr lang="en-US" b="0" i="0" dirty="0" err="1">
                <a:solidFill>
                  <a:srgbClr val="D1D5DB"/>
                </a:solidFill>
                <a:effectLst/>
                <a:latin typeface="Söhne"/>
              </a:rPr>
              <a:t>trắng</a:t>
            </a:r>
            <a:r>
              <a:rPr lang="en-US" b="0" i="0" dirty="0">
                <a:solidFill>
                  <a:srgbClr val="D1D5DB"/>
                </a:solidFill>
                <a:effectLst/>
                <a:latin typeface="Söhne"/>
              </a:rPr>
              <a:t>, </a:t>
            </a:r>
            <a:r>
              <a:rPr lang="en-US" b="0" i="0" dirty="0" err="1">
                <a:solidFill>
                  <a:srgbClr val="D1D5DB"/>
                </a:solidFill>
                <a:effectLst/>
                <a:latin typeface="Söhne"/>
              </a:rPr>
              <a:t>với</a:t>
            </a:r>
            <a:r>
              <a:rPr lang="en-US" b="0" i="0" dirty="0">
                <a:solidFill>
                  <a:srgbClr val="D1D5DB"/>
                </a:solidFill>
                <a:effectLst/>
                <a:latin typeface="Söhne"/>
              </a:rPr>
              <a:t> </a:t>
            </a:r>
            <a:r>
              <a:rPr lang="en-US" b="0" i="0" dirty="0" err="1">
                <a:solidFill>
                  <a:srgbClr val="D1D5DB"/>
                </a:solidFill>
                <a:effectLst/>
                <a:latin typeface="Söhne"/>
              </a:rPr>
              <a:t>một</a:t>
            </a:r>
            <a:r>
              <a:rPr lang="en-US" b="0" i="0" dirty="0">
                <a:solidFill>
                  <a:srgbClr val="D1D5DB"/>
                </a:solidFill>
                <a:effectLst/>
                <a:latin typeface="Söhne"/>
              </a:rPr>
              <a:t> </a:t>
            </a:r>
            <a:r>
              <a:rPr lang="en-US" b="0" i="0" dirty="0" err="1">
                <a:solidFill>
                  <a:srgbClr val="D1D5DB"/>
                </a:solidFill>
                <a:effectLst/>
                <a:latin typeface="Söhne"/>
              </a:rPr>
              <a:t>vùng</a:t>
            </a:r>
            <a:r>
              <a:rPr lang="en-US" b="0" i="0" dirty="0">
                <a:solidFill>
                  <a:srgbClr val="D1D5DB"/>
                </a:solidFill>
                <a:effectLst/>
                <a:latin typeface="Söhne"/>
              </a:rPr>
              <a:t> </a:t>
            </a:r>
            <a:r>
              <a:rPr lang="en-US" b="0" i="0" dirty="0" err="1">
                <a:solidFill>
                  <a:srgbClr val="D1D5DB"/>
                </a:solidFill>
                <a:effectLst/>
                <a:latin typeface="Söhne"/>
              </a:rPr>
              <a:t>đỉnh</a:t>
            </a:r>
            <a:r>
              <a:rPr lang="en-US" b="0" i="0" dirty="0">
                <a:solidFill>
                  <a:srgbClr val="D1D5DB"/>
                </a:solidFill>
                <a:effectLst/>
                <a:latin typeface="Söhne"/>
              </a:rPr>
              <a:t> </a:t>
            </a:r>
            <a:r>
              <a:rPr lang="en-US" b="0" i="0" dirty="0" err="1">
                <a:solidFill>
                  <a:srgbClr val="D1D5DB"/>
                </a:solidFill>
                <a:effectLst/>
                <a:latin typeface="Söhne"/>
              </a:rPr>
              <a:t>và</a:t>
            </a:r>
            <a:r>
              <a:rPr lang="en-US" b="0" i="0" dirty="0">
                <a:solidFill>
                  <a:srgbClr val="D1D5DB"/>
                </a:solidFill>
                <a:effectLst/>
                <a:latin typeface="Söhne"/>
              </a:rPr>
              <a:t> </a:t>
            </a:r>
            <a:r>
              <a:rPr lang="en-US" b="0" i="0" dirty="0" err="1">
                <a:solidFill>
                  <a:srgbClr val="D1D5DB"/>
                </a:solidFill>
                <a:effectLst/>
                <a:latin typeface="Söhne"/>
              </a:rPr>
              <a:t>gáy</a:t>
            </a:r>
            <a:r>
              <a:rPr lang="en-US" b="0" i="0" dirty="0">
                <a:solidFill>
                  <a:srgbClr val="D1D5DB"/>
                </a:solidFill>
                <a:effectLst/>
                <a:latin typeface="Söhne"/>
              </a:rPr>
              <a:t> </a:t>
            </a:r>
            <a:r>
              <a:rPr lang="en-US" b="0" i="0" dirty="0" err="1">
                <a:solidFill>
                  <a:srgbClr val="D1D5DB"/>
                </a:solidFill>
                <a:effectLst/>
                <a:latin typeface="Söhne"/>
              </a:rPr>
              <a:t>màu</a:t>
            </a:r>
            <a:r>
              <a:rPr lang="en-US" b="0" i="0" dirty="0">
                <a:solidFill>
                  <a:srgbClr val="D1D5DB"/>
                </a:solidFill>
                <a:effectLst/>
                <a:latin typeface="Söhne"/>
              </a:rPr>
              <a:t> </a:t>
            </a:r>
            <a:r>
              <a:rPr lang="en-US" b="0" i="0" dirty="0" err="1">
                <a:solidFill>
                  <a:srgbClr val="D1D5DB"/>
                </a:solidFill>
                <a:effectLst/>
                <a:latin typeface="Söhne"/>
              </a:rPr>
              <a:t>xanh</a:t>
            </a:r>
            <a:r>
              <a:rPr lang="en-US" b="0" i="0" dirty="0">
                <a:solidFill>
                  <a:srgbClr val="D1D5DB"/>
                </a:solidFill>
                <a:effectLst/>
                <a:latin typeface="Söhne"/>
              </a:rPr>
              <a:t> lam</a:t>
            </a:r>
            <a:endParaRPr lang="en-US" sz="1100" dirty="0"/>
          </a:p>
        </p:txBody>
      </p:sp>
    </p:spTree>
    <p:extLst>
      <p:ext uri="{BB962C8B-B14F-4D97-AF65-F5344CB8AC3E}">
        <p14:creationId xmlns:p14="http://schemas.microsoft.com/office/powerpoint/2010/main" val="12363349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err="1">
                <a:solidFill>
                  <a:srgbClr val="D1D5DB"/>
                </a:solidFill>
                <a:effectLst/>
                <a:latin typeface="Söhne"/>
              </a:rPr>
              <a:t>Một</a:t>
            </a:r>
            <a:r>
              <a:rPr lang="en-US" b="0" i="0" dirty="0">
                <a:solidFill>
                  <a:srgbClr val="D1D5DB"/>
                </a:solidFill>
                <a:effectLst/>
                <a:latin typeface="Söhne"/>
              </a:rPr>
              <a:t> con </a:t>
            </a:r>
            <a:r>
              <a:rPr lang="en-US" b="0" i="0" dirty="0" err="1">
                <a:solidFill>
                  <a:srgbClr val="D1D5DB"/>
                </a:solidFill>
                <a:effectLst/>
                <a:latin typeface="Söhne"/>
              </a:rPr>
              <a:t>chim</a:t>
            </a:r>
            <a:r>
              <a:rPr lang="en-US" b="0" i="0" dirty="0">
                <a:solidFill>
                  <a:srgbClr val="D1D5DB"/>
                </a:solidFill>
                <a:effectLst/>
                <a:latin typeface="Söhne"/>
              </a:rPr>
              <a:t> </a:t>
            </a:r>
            <a:r>
              <a:rPr lang="en-US" b="0" i="0" dirty="0" err="1">
                <a:solidFill>
                  <a:srgbClr val="D1D5DB"/>
                </a:solidFill>
                <a:effectLst/>
                <a:latin typeface="Söhne"/>
              </a:rPr>
              <a:t>có</a:t>
            </a:r>
            <a:r>
              <a:rPr lang="en-US" b="0" i="0" dirty="0">
                <a:solidFill>
                  <a:srgbClr val="D1D5DB"/>
                </a:solidFill>
                <a:effectLst/>
                <a:latin typeface="Söhne"/>
              </a:rPr>
              <a:t> </a:t>
            </a:r>
            <a:r>
              <a:rPr lang="en-US" b="0" i="0" dirty="0" err="1">
                <a:solidFill>
                  <a:srgbClr val="D1D5DB"/>
                </a:solidFill>
                <a:effectLst/>
                <a:latin typeface="Söhne"/>
              </a:rPr>
              <a:t>cánh</a:t>
            </a:r>
            <a:r>
              <a:rPr lang="en-US" b="0" i="0" dirty="0">
                <a:solidFill>
                  <a:srgbClr val="D1D5DB"/>
                </a:solidFill>
                <a:effectLst/>
                <a:latin typeface="Söhne"/>
              </a:rPr>
              <a:t> </a:t>
            </a:r>
            <a:r>
              <a:rPr lang="en-US" b="0" i="0" dirty="0" err="1">
                <a:solidFill>
                  <a:srgbClr val="D1D5DB"/>
                </a:solidFill>
                <a:effectLst/>
                <a:latin typeface="Söhne"/>
              </a:rPr>
              <a:t>màu</a:t>
            </a:r>
            <a:r>
              <a:rPr lang="en-US" b="0" i="0" dirty="0">
                <a:solidFill>
                  <a:srgbClr val="D1D5DB"/>
                </a:solidFill>
                <a:effectLst/>
                <a:latin typeface="Söhne"/>
              </a:rPr>
              <a:t> </a:t>
            </a:r>
            <a:r>
              <a:rPr lang="en-US" b="0" i="0" dirty="0" err="1">
                <a:solidFill>
                  <a:srgbClr val="D1D5DB"/>
                </a:solidFill>
                <a:effectLst/>
                <a:latin typeface="Söhne"/>
              </a:rPr>
              <a:t>nâu</a:t>
            </a:r>
            <a:r>
              <a:rPr lang="en-US" b="0" i="0" dirty="0">
                <a:solidFill>
                  <a:srgbClr val="D1D5DB"/>
                </a:solidFill>
                <a:effectLst/>
                <a:latin typeface="Söhne"/>
              </a:rPr>
              <a:t> </a:t>
            </a:r>
            <a:r>
              <a:rPr lang="en-US" b="0" i="0" dirty="0" err="1">
                <a:solidFill>
                  <a:srgbClr val="D1D5DB"/>
                </a:solidFill>
                <a:effectLst/>
                <a:latin typeface="Söhne"/>
              </a:rPr>
              <a:t>và</a:t>
            </a:r>
            <a:r>
              <a:rPr lang="en-US" b="0" i="0" dirty="0">
                <a:solidFill>
                  <a:srgbClr val="D1D5DB"/>
                </a:solidFill>
                <a:effectLst/>
                <a:latin typeface="Söhne"/>
              </a:rPr>
              <a:t> </a:t>
            </a:r>
            <a:r>
              <a:rPr lang="en-US" b="0" i="0" dirty="0" err="1">
                <a:solidFill>
                  <a:srgbClr val="D1D5DB"/>
                </a:solidFill>
                <a:effectLst/>
                <a:latin typeface="Söhne"/>
              </a:rPr>
              <a:t>đen</a:t>
            </a:r>
            <a:r>
              <a:rPr lang="en-US" b="0" i="0" dirty="0">
                <a:solidFill>
                  <a:srgbClr val="D1D5DB"/>
                </a:solidFill>
                <a:effectLst/>
                <a:latin typeface="Söhne"/>
              </a:rPr>
              <a:t>, </a:t>
            </a:r>
            <a:r>
              <a:rPr lang="en-US" b="0" i="0" dirty="0" err="1">
                <a:solidFill>
                  <a:srgbClr val="D1D5DB"/>
                </a:solidFill>
                <a:effectLst/>
                <a:latin typeface="Söhne"/>
              </a:rPr>
              <a:t>cùng</a:t>
            </a:r>
            <a:r>
              <a:rPr lang="en-US" b="0" i="0" dirty="0">
                <a:solidFill>
                  <a:srgbClr val="D1D5DB"/>
                </a:solidFill>
                <a:effectLst/>
                <a:latin typeface="Söhne"/>
              </a:rPr>
              <a:t> </a:t>
            </a:r>
            <a:r>
              <a:rPr lang="en-US" b="0" i="0" dirty="0" err="1">
                <a:solidFill>
                  <a:srgbClr val="D1D5DB"/>
                </a:solidFill>
                <a:effectLst/>
                <a:latin typeface="Söhne"/>
              </a:rPr>
              <a:t>một</a:t>
            </a:r>
            <a:r>
              <a:rPr lang="en-US" b="0" i="0" dirty="0">
                <a:solidFill>
                  <a:srgbClr val="D1D5DB"/>
                </a:solidFill>
                <a:effectLst/>
                <a:latin typeface="Söhne"/>
              </a:rPr>
              <a:t> </a:t>
            </a:r>
            <a:r>
              <a:rPr lang="en-US" b="0" i="0" dirty="0" err="1">
                <a:solidFill>
                  <a:srgbClr val="D1D5DB"/>
                </a:solidFill>
                <a:effectLst/>
                <a:latin typeface="Söhne"/>
              </a:rPr>
              <a:t>vệt</a:t>
            </a:r>
            <a:r>
              <a:rPr lang="en-US" b="0" i="0" dirty="0">
                <a:solidFill>
                  <a:srgbClr val="D1D5DB"/>
                </a:solidFill>
                <a:effectLst/>
                <a:latin typeface="Söhne"/>
              </a:rPr>
              <a:t> </a:t>
            </a:r>
            <a:r>
              <a:rPr lang="en-US" b="0" i="0" dirty="0" err="1">
                <a:solidFill>
                  <a:srgbClr val="D1D5DB"/>
                </a:solidFill>
                <a:effectLst/>
                <a:latin typeface="Söhne"/>
              </a:rPr>
              <a:t>đen</a:t>
            </a:r>
            <a:r>
              <a:rPr lang="en-US" b="0" i="0" dirty="0">
                <a:solidFill>
                  <a:srgbClr val="D1D5DB"/>
                </a:solidFill>
                <a:effectLst/>
                <a:latin typeface="Söhne"/>
              </a:rPr>
              <a:t> </a:t>
            </a:r>
            <a:r>
              <a:rPr lang="en-US" b="0" i="0" dirty="0" err="1">
                <a:solidFill>
                  <a:srgbClr val="D1D5DB"/>
                </a:solidFill>
                <a:effectLst/>
                <a:latin typeface="Söhne"/>
              </a:rPr>
              <a:t>gần</a:t>
            </a:r>
            <a:r>
              <a:rPr lang="en-US" b="0" i="0" dirty="0">
                <a:solidFill>
                  <a:srgbClr val="D1D5DB"/>
                </a:solidFill>
                <a:effectLst/>
                <a:latin typeface="Söhne"/>
              </a:rPr>
              <a:t> </a:t>
            </a:r>
            <a:r>
              <a:rPr lang="en-US" b="0" i="0" dirty="0" err="1">
                <a:solidFill>
                  <a:srgbClr val="D1D5DB"/>
                </a:solidFill>
                <a:effectLst/>
                <a:latin typeface="Söhne"/>
              </a:rPr>
              <a:t>mắt</a:t>
            </a:r>
            <a:r>
              <a:rPr lang="en-US" b="0" i="0" dirty="0">
                <a:solidFill>
                  <a:srgbClr val="D1D5DB"/>
                </a:solidFill>
                <a:effectLst/>
                <a:latin typeface="Söhne"/>
              </a:rPr>
              <a:t>.</a:t>
            </a:r>
            <a:endParaRPr lang="en-US" sz="1100" dirty="0"/>
          </a:p>
        </p:txBody>
      </p:sp>
    </p:spTree>
    <p:extLst>
      <p:ext uri="{BB962C8B-B14F-4D97-AF65-F5344CB8AC3E}">
        <p14:creationId xmlns:p14="http://schemas.microsoft.com/office/powerpoint/2010/main" val="29610379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30052167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760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421483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7b7e54cc3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7b7e54cc3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p>
        </p:txBody>
      </p:sp>
    </p:spTree>
    <p:extLst>
      <p:ext uri="{BB962C8B-B14F-4D97-AF65-F5344CB8AC3E}">
        <p14:creationId xmlns:p14="http://schemas.microsoft.com/office/powerpoint/2010/main" val="3904708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7"/>
        <p:cNvGrpSpPr/>
        <p:nvPr/>
      </p:nvGrpSpPr>
      <p:grpSpPr>
        <a:xfrm>
          <a:off x="0" y="0"/>
          <a:ext cx="0" cy="0"/>
          <a:chOff x="0" y="0"/>
          <a:chExt cx="0" cy="0"/>
        </a:xfrm>
      </p:grpSpPr>
      <p:sp>
        <p:nvSpPr>
          <p:cNvPr id="1708" name="Google Shape;1708;g27b890616d3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9" name="Google Shape;1709;g27b890616d3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928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100"/>
              <a:buFont typeface="Courier New" panose="02070309020205020404" pitchFamily="49" charset="0"/>
              <a:buNone/>
              <a:tabLst/>
              <a:defRPr/>
            </a:pPr>
            <a:r>
              <a:rPr lang="en-US" sz="1200" kern="100" dirty="0" err="1">
                <a:effectLst/>
                <a:latin typeface="Be Vietnam Pro" pitchFamily="2" charset="0"/>
                <a:ea typeface="Calibri" panose="020F0502020204030204" pitchFamily="34" charset="0"/>
                <a:cs typeface="Times New Roman" panose="02020603050405020304" pitchFamily="18" charset="0"/>
              </a:rPr>
              <a:t>Người</a:t>
            </a:r>
            <a:r>
              <a:rPr lang="en-US" sz="1200" kern="100" dirty="0">
                <a:effectLst/>
                <a:latin typeface="Be Vietnam Pro" pitchFamily="2" charset="0"/>
                <a:ea typeface="Calibri" panose="020F0502020204030204" pitchFamily="34" charset="0"/>
                <a:cs typeface="Times New Roman" panose="02020603050405020304" pitchFamily="18" charset="0"/>
              </a:rPr>
              <a:t> ta </a:t>
            </a:r>
            <a:r>
              <a:rPr lang="en-US" sz="1200" kern="100" dirty="0" err="1">
                <a:effectLst/>
                <a:latin typeface="Be Vietnam Pro" pitchFamily="2" charset="0"/>
                <a:ea typeface="Calibri" panose="020F0502020204030204" pitchFamily="34" charset="0"/>
                <a:cs typeface="Times New Roman" panose="02020603050405020304" pitchFamily="18" charset="0"/>
              </a:rPr>
              <a:t>nghiên</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cứu</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và</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sử</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dụng</a:t>
            </a:r>
            <a:r>
              <a:rPr lang="en-US" sz="1200" kern="100" dirty="0">
                <a:effectLst/>
                <a:latin typeface="Be Vietnam Pro" pitchFamily="2" charset="0"/>
                <a:ea typeface="Calibri" panose="020F0502020204030204" pitchFamily="34" charset="0"/>
                <a:cs typeface="Times New Roman" panose="02020603050405020304" pitchFamily="18" charset="0"/>
              </a:rPr>
              <a:t> cross-modal attention </a:t>
            </a:r>
            <a:r>
              <a:rPr lang="en-US" sz="1200" kern="100" dirty="0" err="1">
                <a:effectLst/>
                <a:latin typeface="Be Vietnam Pro" pitchFamily="2" charset="0"/>
                <a:ea typeface="Calibri" panose="020F0502020204030204" pitchFamily="34" charset="0"/>
                <a:cs typeface="Times New Roman" panose="02020603050405020304" pitchFamily="18" charset="0"/>
              </a:rPr>
              <a:t>để</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kết</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hợp</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các</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đặc</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trưng</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văn</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bản</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và</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hình</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ảnh</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sau</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đó</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đưa</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vào</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mạng</a:t>
            </a:r>
            <a:r>
              <a:rPr lang="en-US" sz="1200" kern="100" dirty="0">
                <a:effectLst/>
                <a:latin typeface="Be Vietnam Pro" pitchFamily="2" charset="0"/>
                <a:ea typeface="Calibri" panose="020F0502020204030204" pitchFamily="34" charset="0"/>
                <a:cs typeface="Times New Roman" panose="02020603050405020304" pitchFamily="18" charset="0"/>
              </a:rPr>
              <a:t> DAMSM, </a:t>
            </a:r>
            <a:r>
              <a:rPr lang="en-US" sz="1200" kern="100" dirty="0" err="1">
                <a:effectLst/>
                <a:latin typeface="Be Vietnam Pro" pitchFamily="2" charset="0"/>
                <a:ea typeface="Calibri" panose="020F0502020204030204" pitchFamily="34" charset="0"/>
                <a:cs typeface="Times New Roman" panose="02020603050405020304" pitchFamily="18" charset="0"/>
              </a:rPr>
              <a:t>hoặc</a:t>
            </a:r>
            <a:r>
              <a:rPr lang="en-US" sz="1200" kern="100" dirty="0">
                <a:effectLst/>
                <a:latin typeface="Be Vietnam Pro" pitchFamily="2" charset="0"/>
                <a:ea typeface="Calibri" panose="020F0502020204030204" pitchFamily="34" charset="0"/>
                <a:cs typeface="Times New Roman" panose="02020603050405020304" pitchFamily="18" charset="0"/>
              </a:rPr>
              <a:t> cycle consistency, </a:t>
            </a:r>
            <a:r>
              <a:rPr lang="en-US" sz="1200" kern="100" dirty="0" err="1">
                <a:effectLst/>
                <a:latin typeface="Be Vietnam Pro" pitchFamily="2" charset="0"/>
                <a:ea typeface="Calibri" panose="020F0502020204030204" pitchFamily="34" charset="0"/>
                <a:cs typeface="Times New Roman" panose="02020603050405020304" pitchFamily="18" charset="0"/>
              </a:rPr>
              <a:t>hoặc</a:t>
            </a:r>
            <a:r>
              <a:rPr lang="en-US" sz="1200" kern="100" dirty="0">
                <a:effectLst/>
                <a:latin typeface="Be Vietnam Pro" pitchFamily="2" charset="0"/>
                <a:ea typeface="Calibri" panose="020F0502020204030204" pitchFamily="34" charset="0"/>
                <a:cs typeface="Times New Roman" panose="02020603050405020304" pitchFamily="18" charset="0"/>
              </a:rPr>
              <a:t> Siamese networks </a:t>
            </a:r>
            <a:r>
              <a:rPr lang="en-US" sz="1200" kern="100" dirty="0" err="1">
                <a:effectLst/>
                <a:latin typeface="Be Vietnam Pro" pitchFamily="2" charset="0"/>
                <a:ea typeface="Calibri" panose="020F0502020204030204" pitchFamily="34" charset="0"/>
                <a:cs typeface="Times New Roman" panose="02020603050405020304" pitchFamily="18" charset="0"/>
              </a:rPr>
              <a:t>để</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đảm</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bảo</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tính</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nhất</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quán</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về</a:t>
            </a:r>
            <a:r>
              <a:rPr lang="en-US" sz="1200" kern="100" dirty="0">
                <a:effectLst/>
                <a:latin typeface="Be Vietnam Pro" pitchFamily="2" charset="0"/>
                <a:ea typeface="Calibri" panose="020F0502020204030204" pitchFamily="34" charset="0"/>
                <a:cs typeface="Times New Roman" panose="02020603050405020304" pitchFamily="18" charset="0"/>
              </a:rPr>
              <a:t> ý </a:t>
            </a:r>
            <a:r>
              <a:rPr lang="en-US" sz="1200" kern="100" dirty="0" err="1">
                <a:effectLst/>
                <a:latin typeface="Be Vietnam Pro" pitchFamily="2" charset="0"/>
                <a:ea typeface="Calibri" panose="020F0502020204030204" pitchFamily="34" charset="0"/>
                <a:cs typeface="Times New Roman" panose="02020603050405020304" pitchFamily="18" charset="0"/>
              </a:rPr>
              <a:t>nghĩa</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giữa</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văn</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bản</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và</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hình</a:t>
            </a:r>
            <a:r>
              <a:rPr lang="en-US" sz="1200" kern="100" dirty="0">
                <a:effectLst/>
                <a:latin typeface="Be Vietnam Pro" pitchFamily="2" charset="0"/>
                <a:ea typeface="Calibri" panose="020F0502020204030204" pitchFamily="34" charset="0"/>
                <a:cs typeface="Times New Roman" panose="02020603050405020304" pitchFamily="18" charset="0"/>
              </a:rPr>
              <a:t> </a:t>
            </a:r>
            <a:r>
              <a:rPr lang="en-US" sz="1200" kern="100" dirty="0" err="1">
                <a:effectLst/>
                <a:latin typeface="Be Vietnam Pro" pitchFamily="2" charset="0"/>
                <a:ea typeface="Calibri" panose="020F0502020204030204" pitchFamily="34" charset="0"/>
                <a:cs typeface="Times New Roman" panose="02020603050405020304" pitchFamily="18" charset="0"/>
              </a:rPr>
              <a:t>ảnh</a:t>
            </a:r>
            <a:r>
              <a:rPr lang="en-US" sz="1200" kern="100" dirty="0">
                <a:effectLst/>
                <a:latin typeface="Be Vietnam Pro" pitchFamily="2" charset="0"/>
                <a:ea typeface="Calibri" panose="020F0502020204030204" pitchFamily="34" charset="0"/>
                <a:cs typeface="Times New Roman" panose="02020603050405020304" pitchFamily="18" charset="0"/>
              </a:rPr>
              <a:t>.</a:t>
            </a:r>
          </a:p>
          <a:p>
            <a:pPr marL="0" marR="0" lvl="0" indent="0">
              <a:lnSpc>
                <a:spcPct val="107000"/>
              </a:lnSpc>
              <a:spcBef>
                <a:spcPts val="0"/>
              </a:spcBef>
              <a:spcAft>
                <a:spcPts val="800"/>
              </a:spcAft>
              <a:buFont typeface="Courier New" panose="02070309020205020404" pitchFamily="49" charset="0"/>
              <a:buNone/>
            </a:pPr>
            <a:endParaRPr lang="en-US" sz="1200" kern="100" dirty="0">
              <a:effectLst/>
              <a:latin typeface="Be Vietnam Pro" pitchFamily="2"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Courier New" panose="02070309020205020404" pitchFamily="49" charset="0"/>
              <a:buNone/>
            </a:pPr>
            <a:r>
              <a:rPr lang="en-US" sz="1200" kern="100" dirty="0">
                <a:effectLst/>
                <a:latin typeface="Be Vietnam Pro" pitchFamily="2" charset="0"/>
                <a:ea typeface="Calibri" panose="020F0502020204030204" pitchFamily="34" charset="0"/>
                <a:cs typeface="Times New Roman" panose="02020603050405020304" pitchFamily="18" charset="0"/>
              </a:rPr>
              <a:t>DAMSM: Deep Attentional Multimodal Similarity Model - With an attention mechanism, the DAMSM is able to compute the similarity between the generated image and the sentence using both the global sentence level information and the fine-grained word level information. Thus, the DAMSM provides an additional fine-grained image-text matching loss for training the generator.</a:t>
            </a:r>
          </a:p>
          <a:p>
            <a:pPr marL="0" indent="0">
              <a:buSzPts val="1100"/>
              <a:buNone/>
            </a:pPr>
            <a:endParaRPr lang="en-US" sz="1200" dirty="0">
              <a:latin typeface="Be Vietnam Pro"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04035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25f91465b5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25f91465b5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879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27bfb02ef6b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7" name="Google Shape;1697;g27bfb02ef6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4078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7b7e54cc34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4" name="Google Shape;1664;g27b7e54cc34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653358" y="-419600"/>
            <a:ext cx="10140423" cy="6064121"/>
            <a:chOff x="-653358" y="-419600"/>
            <a:chExt cx="10140423" cy="6064121"/>
          </a:xfrm>
        </p:grpSpPr>
        <p:sp>
          <p:nvSpPr>
            <p:cNvPr id="10" name="Google Shape;10;p2"/>
            <p:cNvSpPr/>
            <p:nvPr/>
          </p:nvSpPr>
          <p:spPr>
            <a:xfrm rot="2700000">
              <a:off x="2048705" y="268555"/>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460516" y="4434865"/>
              <a:ext cx="1026550" cy="979208"/>
              <a:chOff x="-53484" y="876090"/>
              <a:chExt cx="1026550" cy="979208"/>
            </a:xfrm>
          </p:grpSpPr>
          <p:grpSp>
            <p:nvGrpSpPr>
              <p:cNvPr id="12" name="Google Shape;12;p2"/>
              <p:cNvGrpSpPr/>
              <p:nvPr/>
            </p:nvGrpSpPr>
            <p:grpSpPr>
              <a:xfrm>
                <a:off x="910941" y="876090"/>
                <a:ext cx="62125" cy="979208"/>
                <a:chOff x="910941" y="876090"/>
                <a:chExt cx="62125" cy="979208"/>
              </a:xfrm>
            </p:grpSpPr>
            <p:sp>
              <p:nvSpPr>
                <p:cNvPr id="13" name="Google Shape;1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73166" y="876090"/>
                <a:ext cx="62125" cy="979208"/>
                <a:chOff x="910941" y="876090"/>
                <a:chExt cx="62125" cy="979208"/>
              </a:xfrm>
            </p:grpSpPr>
            <p:sp>
              <p:nvSpPr>
                <p:cNvPr id="23" name="Google Shape;2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2"/>
              <p:cNvGrpSpPr/>
              <p:nvPr/>
            </p:nvGrpSpPr>
            <p:grpSpPr>
              <a:xfrm>
                <a:off x="635391" y="876090"/>
                <a:ext cx="62125" cy="979208"/>
                <a:chOff x="910941" y="876090"/>
                <a:chExt cx="62125" cy="979208"/>
              </a:xfrm>
            </p:grpSpPr>
            <p:sp>
              <p:nvSpPr>
                <p:cNvPr id="33" name="Google Shape;3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497616" y="876090"/>
                <a:ext cx="62125" cy="979208"/>
                <a:chOff x="910941" y="876090"/>
                <a:chExt cx="62125" cy="979208"/>
              </a:xfrm>
            </p:grpSpPr>
            <p:sp>
              <p:nvSpPr>
                <p:cNvPr id="43" name="Google Shape;4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a:off x="359841" y="876090"/>
                <a:ext cx="62125" cy="979208"/>
                <a:chOff x="910941" y="876090"/>
                <a:chExt cx="62125" cy="979208"/>
              </a:xfrm>
            </p:grpSpPr>
            <p:sp>
              <p:nvSpPr>
                <p:cNvPr id="53" name="Google Shape;5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222066" y="876090"/>
                <a:ext cx="62125" cy="979208"/>
                <a:chOff x="910941" y="876090"/>
                <a:chExt cx="62125" cy="979208"/>
              </a:xfrm>
            </p:grpSpPr>
            <p:sp>
              <p:nvSpPr>
                <p:cNvPr id="63" name="Google Shape;6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2"/>
              <p:cNvGrpSpPr/>
              <p:nvPr/>
            </p:nvGrpSpPr>
            <p:grpSpPr>
              <a:xfrm>
                <a:off x="84291" y="876090"/>
                <a:ext cx="62125" cy="979208"/>
                <a:chOff x="910941" y="876090"/>
                <a:chExt cx="62125" cy="979208"/>
              </a:xfrm>
            </p:grpSpPr>
            <p:sp>
              <p:nvSpPr>
                <p:cNvPr id="73" name="Google Shape;7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2"/>
              <p:cNvGrpSpPr/>
              <p:nvPr/>
            </p:nvGrpSpPr>
            <p:grpSpPr>
              <a:xfrm>
                <a:off x="-53484" y="876090"/>
                <a:ext cx="62125" cy="979208"/>
                <a:chOff x="910941" y="876090"/>
                <a:chExt cx="62125" cy="979208"/>
              </a:xfrm>
            </p:grpSpPr>
            <p:sp>
              <p:nvSpPr>
                <p:cNvPr id="83" name="Google Shape;83;p2"/>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92;p2"/>
            <p:cNvSpPr/>
            <p:nvPr/>
          </p:nvSpPr>
          <p:spPr>
            <a:xfrm>
              <a:off x="4324063" y="-32750"/>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2"/>
            <p:cNvGrpSpPr/>
            <p:nvPr/>
          </p:nvGrpSpPr>
          <p:grpSpPr>
            <a:xfrm rot="2243615">
              <a:off x="7463783" y="4840137"/>
              <a:ext cx="191654" cy="191644"/>
              <a:chOff x="5939341" y="4763875"/>
              <a:chExt cx="191650" cy="191640"/>
            </a:xfrm>
          </p:grpSpPr>
          <p:sp>
            <p:nvSpPr>
              <p:cNvPr id="94" name="Google Shape;94;p2"/>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2"/>
            <p:cNvGrpSpPr/>
            <p:nvPr/>
          </p:nvGrpSpPr>
          <p:grpSpPr>
            <a:xfrm rot="9108614">
              <a:off x="483911" y="1144600"/>
              <a:ext cx="191653" cy="191643"/>
              <a:chOff x="5939341" y="4763875"/>
              <a:chExt cx="191650" cy="191640"/>
            </a:xfrm>
          </p:grpSpPr>
          <p:sp>
            <p:nvSpPr>
              <p:cNvPr id="98" name="Google Shape;98;p2"/>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01;p2"/>
            <p:cNvGrpSpPr/>
            <p:nvPr/>
          </p:nvGrpSpPr>
          <p:grpSpPr>
            <a:xfrm>
              <a:off x="-425875" y="2260838"/>
              <a:ext cx="1135350" cy="1181050"/>
              <a:chOff x="-87012" y="2672250"/>
              <a:chExt cx="1135350" cy="1181050"/>
            </a:xfrm>
          </p:grpSpPr>
          <p:sp>
            <p:nvSpPr>
              <p:cNvPr id="102" name="Google Shape;102;p2"/>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2"/>
            <p:cNvSpPr/>
            <p:nvPr/>
          </p:nvSpPr>
          <p:spPr>
            <a:xfrm rot="4259867">
              <a:off x="9106583" y="1587886"/>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rot="8594418">
              <a:off x="1474326" y="4817639"/>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rot="-8547125">
              <a:off x="6955927" y="4390957"/>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rot="-3063739">
              <a:off x="5898284" y="-106489"/>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rot="2903254">
              <a:off x="8313769" y="2255635"/>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 name="Google Shape;109;p2"/>
            <p:cNvGrpSpPr/>
            <p:nvPr/>
          </p:nvGrpSpPr>
          <p:grpSpPr>
            <a:xfrm flipH="1">
              <a:off x="-653358" y="4590146"/>
              <a:ext cx="1873825" cy="1054375"/>
              <a:chOff x="7605480" y="4253459"/>
              <a:chExt cx="1873825" cy="1054375"/>
            </a:xfrm>
          </p:grpSpPr>
          <p:sp>
            <p:nvSpPr>
              <p:cNvPr id="110" name="Google Shape;110;p2"/>
              <p:cNvSpPr/>
              <p:nvPr/>
            </p:nvSpPr>
            <p:spPr>
              <a:xfrm>
                <a:off x="7605480" y="4253459"/>
                <a:ext cx="1873825" cy="10543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lt2"/>
              </a:solidFill>
              <a:ln>
                <a:noFill/>
              </a:ln>
            </p:spPr>
          </p:sp>
          <p:grpSp>
            <p:nvGrpSpPr>
              <p:cNvPr id="111" name="Google Shape;111;p2"/>
              <p:cNvGrpSpPr/>
              <p:nvPr/>
            </p:nvGrpSpPr>
            <p:grpSpPr>
              <a:xfrm>
                <a:off x="7708460" y="4378406"/>
                <a:ext cx="1357212" cy="655899"/>
                <a:chOff x="7708460" y="4378406"/>
                <a:chExt cx="1357212" cy="655899"/>
              </a:xfrm>
            </p:grpSpPr>
            <p:sp>
              <p:nvSpPr>
                <p:cNvPr id="112" name="Google Shape;112;p2"/>
                <p:cNvSpPr/>
                <p:nvPr/>
              </p:nvSpPr>
              <p:spPr>
                <a:xfrm rot="2904166">
                  <a:off x="7818729" y="4667409"/>
                  <a:ext cx="157255" cy="618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rot="5708697">
                  <a:off x="7932068" y="4922287"/>
                  <a:ext cx="157233" cy="6203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rot="-2852997">
                  <a:off x="8099446" y="4605605"/>
                  <a:ext cx="157346" cy="622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rot="834224">
                  <a:off x="8254187" y="4915570"/>
                  <a:ext cx="157309" cy="6206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rot="7014453">
                  <a:off x="8438042" y="4667287"/>
                  <a:ext cx="157109"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rot="-6691012">
                  <a:off x="8929400" y="4431742"/>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rot="-2852997">
                  <a:off x="8614416" y="4902456"/>
                  <a:ext cx="157346" cy="622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rot="-8785868">
                  <a:off x="8710562" y="4667269"/>
                  <a:ext cx="157341" cy="6215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rot="2495834">
                  <a:off x="7944407" y="4431722"/>
                  <a:ext cx="157255" cy="622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rot="2565528">
                  <a:off x="8890259" y="4879345"/>
                  <a:ext cx="157310"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rot="8406625">
                  <a:off x="7710121" y="4915383"/>
                  <a:ext cx="157178" cy="624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3" name="Google Shape;123;p2"/>
            <p:cNvGrpSpPr/>
            <p:nvPr/>
          </p:nvGrpSpPr>
          <p:grpSpPr>
            <a:xfrm>
              <a:off x="8333525" y="-419600"/>
              <a:ext cx="505200" cy="1752900"/>
              <a:chOff x="7952525" y="-114800"/>
              <a:chExt cx="505200" cy="1752900"/>
            </a:xfrm>
          </p:grpSpPr>
          <p:sp>
            <p:nvSpPr>
              <p:cNvPr id="124" name="Google Shape;124;p2"/>
              <p:cNvSpPr/>
              <p:nvPr/>
            </p:nvSpPr>
            <p:spPr>
              <a:xfrm>
                <a:off x="7952525" y="-114800"/>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6691012">
                <a:off x="8014475" y="-567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rot="5400000">
                <a:off x="8112926" y="548400"/>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rot="151085">
                <a:off x="8040106" y="1446496"/>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rot="1505775">
                <a:off x="8228372" y="1305093"/>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rot="6985096">
                <a:off x="8040071" y="1209304"/>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rot="-3062972">
                <a:off x="8232865" y="1044688"/>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rot="-6447906">
                <a:off x="8248147" y="1488888"/>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rot="-7096711">
                <a:off x="7994676" y="922787"/>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rot="-481301">
                <a:off x="8201999" y="834247"/>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rot="9535862">
                <a:off x="8014564" y="730457"/>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rot="-6691012">
                <a:off x="8263050" y="59518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rot="-3053731">
                <a:off x="8021181" y="37598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rot="1822943">
                <a:off x="8221408" y="349564"/>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rot="348514">
                <a:off x="8172355" y="1831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rot="7643708">
                <a:off x="8248084" y="-24730"/>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rot="3791406">
                <a:off x="7972008" y="187177"/>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2"/>
            <p:cNvGrpSpPr/>
            <p:nvPr/>
          </p:nvGrpSpPr>
          <p:grpSpPr>
            <a:xfrm>
              <a:off x="3221098" y="4680382"/>
              <a:ext cx="1323848" cy="358724"/>
              <a:chOff x="3111721" y="3719070"/>
              <a:chExt cx="2418429" cy="764055"/>
            </a:xfrm>
          </p:grpSpPr>
          <p:sp>
            <p:nvSpPr>
              <p:cNvPr id="142" name="Google Shape;142;p2"/>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43" name="Google Shape;143;p2"/>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144" name="Google Shape;144;p2"/>
            <p:cNvGrpSpPr/>
            <p:nvPr/>
          </p:nvGrpSpPr>
          <p:grpSpPr>
            <a:xfrm rot="-2700000">
              <a:off x="6919420" y="186016"/>
              <a:ext cx="191648" cy="191638"/>
              <a:chOff x="5939341" y="4763875"/>
              <a:chExt cx="191650" cy="191640"/>
            </a:xfrm>
          </p:grpSpPr>
          <p:sp>
            <p:nvSpPr>
              <p:cNvPr id="145" name="Google Shape;145;p2"/>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8" name="Google Shape;148;p2"/>
          <p:cNvSpPr txBox="1">
            <a:spLocks noGrp="1"/>
          </p:cNvSpPr>
          <p:nvPr>
            <p:ph type="ctrTitle"/>
          </p:nvPr>
        </p:nvSpPr>
        <p:spPr>
          <a:xfrm>
            <a:off x="1359900" y="1787100"/>
            <a:ext cx="6424200" cy="15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191919"/>
              </a:buClr>
              <a:buSzPts val="5200"/>
              <a:buNone/>
              <a:defRPr sz="4400" b="1"/>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52"/>
        <p:cNvGrpSpPr/>
        <p:nvPr/>
      </p:nvGrpSpPr>
      <p:grpSpPr>
        <a:xfrm>
          <a:off x="0" y="0"/>
          <a:ext cx="0" cy="0"/>
          <a:chOff x="0" y="0"/>
          <a:chExt cx="0" cy="0"/>
        </a:xfrm>
      </p:grpSpPr>
      <p:sp>
        <p:nvSpPr>
          <p:cNvPr id="853" name="Google Shape;853;p11"/>
          <p:cNvSpPr txBox="1">
            <a:spLocks noGrp="1"/>
          </p:cNvSpPr>
          <p:nvPr>
            <p:ph type="title" hasCustomPrompt="1"/>
          </p:nvPr>
        </p:nvSpPr>
        <p:spPr>
          <a:xfrm>
            <a:off x="1284000" y="1667175"/>
            <a:ext cx="6576000" cy="1311900"/>
          </a:xfrm>
          <a:prstGeom prst="rect">
            <a:avLst/>
          </a:prstGeom>
        </p:spPr>
        <p:txBody>
          <a:bodyPr spcFirstLastPara="1" wrap="square" lIns="91425" tIns="91425" rIns="91425" bIns="91425" anchor="b" anchorCtr="0">
            <a:noAutofit/>
          </a:bodyPr>
          <a:lstStyle>
            <a:lvl1pPr lvl="0" algn="ctr">
              <a:spcBef>
                <a:spcPts val="0"/>
              </a:spcBef>
              <a:spcAft>
                <a:spcPts val="0"/>
              </a:spcAft>
              <a:buSzPts val="6000"/>
              <a:buNone/>
              <a:defRPr sz="6000"/>
            </a:lvl1pPr>
            <a:lvl2pPr lvl="1" algn="ctr">
              <a:spcBef>
                <a:spcPts val="0"/>
              </a:spcBef>
              <a:spcAft>
                <a:spcPts val="0"/>
              </a:spcAft>
              <a:buSzPts val="6000"/>
              <a:buFont typeface="Montserrat"/>
              <a:buNone/>
              <a:defRPr sz="6000">
                <a:latin typeface="Montserrat"/>
                <a:ea typeface="Montserrat"/>
                <a:cs typeface="Montserrat"/>
                <a:sym typeface="Montserrat"/>
              </a:defRPr>
            </a:lvl2pPr>
            <a:lvl3pPr lvl="2" algn="ctr">
              <a:spcBef>
                <a:spcPts val="0"/>
              </a:spcBef>
              <a:spcAft>
                <a:spcPts val="0"/>
              </a:spcAft>
              <a:buSzPts val="6000"/>
              <a:buFont typeface="Montserrat"/>
              <a:buNone/>
              <a:defRPr sz="6000">
                <a:latin typeface="Montserrat"/>
                <a:ea typeface="Montserrat"/>
                <a:cs typeface="Montserrat"/>
                <a:sym typeface="Montserrat"/>
              </a:defRPr>
            </a:lvl3pPr>
            <a:lvl4pPr lvl="3" algn="ctr">
              <a:spcBef>
                <a:spcPts val="0"/>
              </a:spcBef>
              <a:spcAft>
                <a:spcPts val="0"/>
              </a:spcAft>
              <a:buSzPts val="6000"/>
              <a:buFont typeface="Montserrat"/>
              <a:buNone/>
              <a:defRPr sz="6000">
                <a:latin typeface="Montserrat"/>
                <a:ea typeface="Montserrat"/>
                <a:cs typeface="Montserrat"/>
                <a:sym typeface="Montserrat"/>
              </a:defRPr>
            </a:lvl4pPr>
            <a:lvl5pPr lvl="4" algn="ctr">
              <a:spcBef>
                <a:spcPts val="0"/>
              </a:spcBef>
              <a:spcAft>
                <a:spcPts val="0"/>
              </a:spcAft>
              <a:buSzPts val="6000"/>
              <a:buFont typeface="Montserrat"/>
              <a:buNone/>
              <a:defRPr sz="6000">
                <a:latin typeface="Montserrat"/>
                <a:ea typeface="Montserrat"/>
                <a:cs typeface="Montserrat"/>
                <a:sym typeface="Montserrat"/>
              </a:defRPr>
            </a:lvl5pPr>
            <a:lvl6pPr lvl="5" algn="ctr">
              <a:spcBef>
                <a:spcPts val="0"/>
              </a:spcBef>
              <a:spcAft>
                <a:spcPts val="0"/>
              </a:spcAft>
              <a:buSzPts val="6000"/>
              <a:buFont typeface="Montserrat"/>
              <a:buNone/>
              <a:defRPr sz="6000">
                <a:latin typeface="Montserrat"/>
                <a:ea typeface="Montserrat"/>
                <a:cs typeface="Montserrat"/>
                <a:sym typeface="Montserrat"/>
              </a:defRPr>
            </a:lvl6pPr>
            <a:lvl7pPr lvl="6" algn="ctr">
              <a:spcBef>
                <a:spcPts val="0"/>
              </a:spcBef>
              <a:spcAft>
                <a:spcPts val="0"/>
              </a:spcAft>
              <a:buSzPts val="6000"/>
              <a:buFont typeface="Montserrat"/>
              <a:buNone/>
              <a:defRPr sz="6000">
                <a:latin typeface="Montserrat"/>
                <a:ea typeface="Montserrat"/>
                <a:cs typeface="Montserrat"/>
                <a:sym typeface="Montserrat"/>
              </a:defRPr>
            </a:lvl7pPr>
            <a:lvl8pPr lvl="7" algn="ctr">
              <a:spcBef>
                <a:spcPts val="0"/>
              </a:spcBef>
              <a:spcAft>
                <a:spcPts val="0"/>
              </a:spcAft>
              <a:buSzPts val="6000"/>
              <a:buFont typeface="Montserrat"/>
              <a:buNone/>
              <a:defRPr sz="6000">
                <a:latin typeface="Montserrat"/>
                <a:ea typeface="Montserrat"/>
                <a:cs typeface="Montserrat"/>
                <a:sym typeface="Montserrat"/>
              </a:defRPr>
            </a:lvl8pPr>
            <a:lvl9pPr lvl="8" algn="ctr">
              <a:spcBef>
                <a:spcPts val="0"/>
              </a:spcBef>
              <a:spcAft>
                <a:spcPts val="0"/>
              </a:spcAft>
              <a:buSzPts val="6000"/>
              <a:buFont typeface="Montserrat"/>
              <a:buNone/>
              <a:defRPr sz="6000">
                <a:latin typeface="Montserrat"/>
                <a:ea typeface="Montserrat"/>
                <a:cs typeface="Montserrat"/>
                <a:sym typeface="Montserrat"/>
              </a:defRPr>
            </a:lvl9pPr>
          </a:lstStyle>
          <a:p>
            <a:r>
              <a:t>xx%</a:t>
            </a:r>
          </a:p>
        </p:txBody>
      </p:sp>
      <p:sp>
        <p:nvSpPr>
          <p:cNvPr id="854" name="Google Shape;854;p11"/>
          <p:cNvSpPr txBox="1">
            <a:spLocks noGrp="1"/>
          </p:cNvSpPr>
          <p:nvPr>
            <p:ph type="subTitle" idx="1"/>
          </p:nvPr>
        </p:nvSpPr>
        <p:spPr>
          <a:xfrm>
            <a:off x="1284000" y="29792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grpSp>
        <p:nvGrpSpPr>
          <p:cNvPr id="855" name="Google Shape;855;p11"/>
          <p:cNvGrpSpPr/>
          <p:nvPr/>
        </p:nvGrpSpPr>
        <p:grpSpPr>
          <a:xfrm>
            <a:off x="179385" y="15275"/>
            <a:ext cx="9681306" cy="5755913"/>
            <a:chOff x="179385" y="15275"/>
            <a:chExt cx="9681306" cy="5755913"/>
          </a:xfrm>
        </p:grpSpPr>
        <p:sp>
          <p:nvSpPr>
            <p:cNvPr id="856" name="Google Shape;856;p11"/>
            <p:cNvSpPr/>
            <p:nvPr/>
          </p:nvSpPr>
          <p:spPr>
            <a:xfrm rot="2700000">
              <a:off x="8592905" y="462655"/>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 name="Google Shape;857;p11"/>
            <p:cNvGrpSpPr/>
            <p:nvPr/>
          </p:nvGrpSpPr>
          <p:grpSpPr>
            <a:xfrm>
              <a:off x="8460516" y="4434865"/>
              <a:ext cx="1026550" cy="979208"/>
              <a:chOff x="-53484" y="876090"/>
              <a:chExt cx="1026550" cy="979208"/>
            </a:xfrm>
          </p:grpSpPr>
          <p:grpSp>
            <p:nvGrpSpPr>
              <p:cNvPr id="858" name="Google Shape;858;p11"/>
              <p:cNvGrpSpPr/>
              <p:nvPr/>
            </p:nvGrpSpPr>
            <p:grpSpPr>
              <a:xfrm>
                <a:off x="910941" y="876090"/>
                <a:ext cx="62125" cy="979208"/>
                <a:chOff x="910941" y="876090"/>
                <a:chExt cx="62125" cy="979208"/>
              </a:xfrm>
            </p:grpSpPr>
            <p:sp>
              <p:nvSpPr>
                <p:cNvPr id="859" name="Google Shape;85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11"/>
              <p:cNvGrpSpPr/>
              <p:nvPr/>
            </p:nvGrpSpPr>
            <p:grpSpPr>
              <a:xfrm>
                <a:off x="773166" y="876090"/>
                <a:ext cx="62125" cy="979208"/>
                <a:chOff x="910941" y="876090"/>
                <a:chExt cx="62125" cy="979208"/>
              </a:xfrm>
            </p:grpSpPr>
            <p:sp>
              <p:nvSpPr>
                <p:cNvPr id="869" name="Google Shape;86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11"/>
              <p:cNvGrpSpPr/>
              <p:nvPr/>
            </p:nvGrpSpPr>
            <p:grpSpPr>
              <a:xfrm>
                <a:off x="635391" y="876090"/>
                <a:ext cx="62125" cy="979208"/>
                <a:chOff x="910941" y="876090"/>
                <a:chExt cx="62125" cy="979208"/>
              </a:xfrm>
            </p:grpSpPr>
            <p:sp>
              <p:nvSpPr>
                <p:cNvPr id="879" name="Google Shape;87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11"/>
              <p:cNvGrpSpPr/>
              <p:nvPr/>
            </p:nvGrpSpPr>
            <p:grpSpPr>
              <a:xfrm>
                <a:off x="497616" y="876090"/>
                <a:ext cx="62125" cy="979208"/>
                <a:chOff x="910941" y="876090"/>
                <a:chExt cx="62125" cy="979208"/>
              </a:xfrm>
            </p:grpSpPr>
            <p:sp>
              <p:nvSpPr>
                <p:cNvPr id="889" name="Google Shape;88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11"/>
              <p:cNvGrpSpPr/>
              <p:nvPr/>
            </p:nvGrpSpPr>
            <p:grpSpPr>
              <a:xfrm>
                <a:off x="359841" y="876090"/>
                <a:ext cx="62125" cy="979208"/>
                <a:chOff x="910941" y="876090"/>
                <a:chExt cx="62125" cy="979208"/>
              </a:xfrm>
            </p:grpSpPr>
            <p:sp>
              <p:nvSpPr>
                <p:cNvPr id="899" name="Google Shape;89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11"/>
              <p:cNvGrpSpPr/>
              <p:nvPr/>
            </p:nvGrpSpPr>
            <p:grpSpPr>
              <a:xfrm>
                <a:off x="222066" y="876090"/>
                <a:ext cx="62125" cy="979208"/>
                <a:chOff x="910941" y="876090"/>
                <a:chExt cx="62125" cy="979208"/>
              </a:xfrm>
            </p:grpSpPr>
            <p:sp>
              <p:nvSpPr>
                <p:cNvPr id="909" name="Google Shape;90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1"/>
              <p:cNvGrpSpPr/>
              <p:nvPr/>
            </p:nvGrpSpPr>
            <p:grpSpPr>
              <a:xfrm>
                <a:off x="84291" y="876090"/>
                <a:ext cx="62125" cy="979208"/>
                <a:chOff x="910941" y="876090"/>
                <a:chExt cx="62125" cy="979208"/>
              </a:xfrm>
            </p:grpSpPr>
            <p:sp>
              <p:nvSpPr>
                <p:cNvPr id="919" name="Google Shape;91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11"/>
              <p:cNvGrpSpPr/>
              <p:nvPr/>
            </p:nvGrpSpPr>
            <p:grpSpPr>
              <a:xfrm>
                <a:off x="-53484" y="876090"/>
                <a:ext cx="62125" cy="979208"/>
                <a:chOff x="910941" y="876090"/>
                <a:chExt cx="62125" cy="979208"/>
              </a:xfrm>
            </p:grpSpPr>
            <p:sp>
              <p:nvSpPr>
                <p:cNvPr id="929" name="Google Shape;929;p11"/>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1"/>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1"/>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8" name="Google Shape;938;p11"/>
            <p:cNvSpPr/>
            <p:nvPr/>
          </p:nvSpPr>
          <p:spPr>
            <a:xfrm>
              <a:off x="1564613" y="15275"/>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1"/>
            <p:cNvSpPr/>
            <p:nvPr/>
          </p:nvSpPr>
          <p:spPr>
            <a:xfrm>
              <a:off x="838150" y="3316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1"/>
            <p:cNvSpPr/>
            <p:nvPr/>
          </p:nvSpPr>
          <p:spPr>
            <a:xfrm>
              <a:off x="8543100" y="1478175"/>
              <a:ext cx="505200" cy="346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1" name="Google Shape;941;p11"/>
            <p:cNvGrpSpPr/>
            <p:nvPr/>
          </p:nvGrpSpPr>
          <p:grpSpPr>
            <a:xfrm rot="2243615">
              <a:off x="7463783" y="4840137"/>
              <a:ext cx="191654" cy="191644"/>
              <a:chOff x="5939341" y="4763875"/>
              <a:chExt cx="191650" cy="191640"/>
            </a:xfrm>
          </p:grpSpPr>
          <p:sp>
            <p:nvSpPr>
              <p:cNvPr id="942" name="Google Shape;942;p11"/>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1"/>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1"/>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1"/>
            <p:cNvGrpSpPr/>
            <p:nvPr/>
          </p:nvGrpSpPr>
          <p:grpSpPr>
            <a:xfrm rot="9108614">
              <a:off x="213286" y="4885500"/>
              <a:ext cx="191653" cy="191643"/>
              <a:chOff x="5939341" y="4763875"/>
              <a:chExt cx="191650" cy="191640"/>
            </a:xfrm>
          </p:grpSpPr>
          <p:sp>
            <p:nvSpPr>
              <p:cNvPr id="946" name="Google Shape;946;p11"/>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1"/>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1"/>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1"/>
            <p:cNvGrpSpPr/>
            <p:nvPr/>
          </p:nvGrpSpPr>
          <p:grpSpPr>
            <a:xfrm>
              <a:off x="5523325" y="4590138"/>
              <a:ext cx="1135350" cy="1181050"/>
              <a:chOff x="-87012" y="2672250"/>
              <a:chExt cx="1135350" cy="1181050"/>
            </a:xfrm>
          </p:grpSpPr>
          <p:sp>
            <p:nvSpPr>
              <p:cNvPr id="950" name="Google Shape;950;p11"/>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1"/>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11"/>
            <p:cNvSpPr/>
            <p:nvPr/>
          </p:nvSpPr>
          <p:spPr>
            <a:xfrm rot="4259867">
              <a:off x="8569083" y="856961"/>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1"/>
            <p:cNvSpPr/>
            <p:nvPr/>
          </p:nvSpPr>
          <p:spPr>
            <a:xfrm rot="8594418">
              <a:off x="808626" y="4939214"/>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1"/>
            <p:cNvSpPr/>
            <p:nvPr/>
          </p:nvSpPr>
          <p:spPr>
            <a:xfrm rot="-8547125">
              <a:off x="6955927" y="4390957"/>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1"/>
            <p:cNvSpPr/>
            <p:nvPr/>
          </p:nvSpPr>
          <p:spPr>
            <a:xfrm rot="-3063739">
              <a:off x="6295459" y="239699"/>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1"/>
            <p:cNvSpPr/>
            <p:nvPr/>
          </p:nvSpPr>
          <p:spPr>
            <a:xfrm rot="2903254">
              <a:off x="5085444" y="4882285"/>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7" name="Google Shape;957;p11"/>
            <p:cNvGrpSpPr/>
            <p:nvPr/>
          </p:nvGrpSpPr>
          <p:grpSpPr>
            <a:xfrm>
              <a:off x="8543106" y="1985898"/>
              <a:ext cx="1317585" cy="2007972"/>
              <a:chOff x="8543106" y="1985898"/>
              <a:chExt cx="1317585" cy="2007972"/>
            </a:xfrm>
          </p:grpSpPr>
          <p:sp>
            <p:nvSpPr>
              <p:cNvPr id="958" name="Google Shape;958;p11"/>
              <p:cNvSpPr/>
              <p:nvPr/>
            </p:nvSpPr>
            <p:spPr>
              <a:xfrm rot="-5905845" flipH="1">
                <a:off x="8265075" y="2462746"/>
                <a:ext cx="1873647" cy="10542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accent3"/>
              </a:solidFill>
              <a:ln>
                <a:noFill/>
              </a:ln>
            </p:spPr>
          </p:sp>
          <p:grpSp>
            <p:nvGrpSpPr>
              <p:cNvPr id="959" name="Google Shape;959;p11"/>
              <p:cNvGrpSpPr/>
              <p:nvPr/>
            </p:nvGrpSpPr>
            <p:grpSpPr>
              <a:xfrm rot="-5905845" flipH="1">
                <a:off x="8427105" y="2519223"/>
                <a:ext cx="1357084" cy="655836"/>
                <a:chOff x="7708460" y="4378406"/>
                <a:chExt cx="1357212" cy="655899"/>
              </a:xfrm>
            </p:grpSpPr>
            <p:sp>
              <p:nvSpPr>
                <p:cNvPr id="960" name="Google Shape;960;p11"/>
                <p:cNvSpPr/>
                <p:nvPr/>
              </p:nvSpPr>
              <p:spPr>
                <a:xfrm rot="2904166">
                  <a:off x="7818729" y="4667409"/>
                  <a:ext cx="157255" cy="6183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1"/>
                <p:cNvSpPr/>
                <p:nvPr/>
              </p:nvSpPr>
              <p:spPr>
                <a:xfrm rot="5708697">
                  <a:off x="7932068" y="4922287"/>
                  <a:ext cx="157233" cy="6203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1"/>
                <p:cNvSpPr/>
                <p:nvPr/>
              </p:nvSpPr>
              <p:spPr>
                <a:xfrm rot="-2852997">
                  <a:off x="8099446" y="4605605"/>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1"/>
                <p:cNvSpPr/>
                <p:nvPr/>
              </p:nvSpPr>
              <p:spPr>
                <a:xfrm rot="834224">
                  <a:off x="8254187" y="4915570"/>
                  <a:ext cx="157309" cy="620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1"/>
                <p:cNvSpPr/>
                <p:nvPr/>
              </p:nvSpPr>
              <p:spPr>
                <a:xfrm rot="7014453">
                  <a:off x="8438042" y="4667287"/>
                  <a:ext cx="157109" cy="621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1"/>
                <p:cNvSpPr/>
                <p:nvPr/>
              </p:nvSpPr>
              <p:spPr>
                <a:xfrm rot="-6691012">
                  <a:off x="8929400" y="4431742"/>
                  <a:ext cx="157044" cy="6222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1"/>
                <p:cNvSpPr/>
                <p:nvPr/>
              </p:nvSpPr>
              <p:spPr>
                <a:xfrm rot="-2852997">
                  <a:off x="8614416" y="4902456"/>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1"/>
                <p:cNvSpPr/>
                <p:nvPr/>
              </p:nvSpPr>
              <p:spPr>
                <a:xfrm rot="-8785868">
                  <a:off x="8710562" y="4667269"/>
                  <a:ext cx="157341"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1"/>
                <p:cNvSpPr/>
                <p:nvPr/>
              </p:nvSpPr>
              <p:spPr>
                <a:xfrm rot="2495834">
                  <a:off x="7944407" y="4431722"/>
                  <a:ext cx="157255" cy="62259"/>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1"/>
                <p:cNvSpPr/>
                <p:nvPr/>
              </p:nvSpPr>
              <p:spPr>
                <a:xfrm rot="2565528">
                  <a:off x="8890259" y="4879345"/>
                  <a:ext cx="157310" cy="6219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1"/>
                <p:cNvSpPr/>
                <p:nvPr/>
              </p:nvSpPr>
              <p:spPr>
                <a:xfrm rot="8406625">
                  <a:off x="7710121" y="4915383"/>
                  <a:ext cx="157178" cy="624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1" name="Google Shape;971;p11"/>
            <p:cNvGrpSpPr/>
            <p:nvPr/>
          </p:nvGrpSpPr>
          <p:grpSpPr>
            <a:xfrm rot="5400000">
              <a:off x="2081725" y="4104875"/>
              <a:ext cx="505200" cy="1752900"/>
              <a:chOff x="7952525" y="-114800"/>
              <a:chExt cx="505200" cy="1752900"/>
            </a:xfrm>
          </p:grpSpPr>
          <p:sp>
            <p:nvSpPr>
              <p:cNvPr id="972" name="Google Shape;972;p11"/>
              <p:cNvSpPr/>
              <p:nvPr/>
            </p:nvSpPr>
            <p:spPr>
              <a:xfrm>
                <a:off x="7952525" y="-114800"/>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1"/>
              <p:cNvSpPr/>
              <p:nvPr/>
            </p:nvSpPr>
            <p:spPr>
              <a:xfrm rot="-6691012">
                <a:off x="8014475" y="-567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1"/>
              <p:cNvSpPr/>
              <p:nvPr/>
            </p:nvSpPr>
            <p:spPr>
              <a:xfrm rot="5400000">
                <a:off x="8112926" y="548400"/>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1"/>
              <p:cNvSpPr/>
              <p:nvPr/>
            </p:nvSpPr>
            <p:spPr>
              <a:xfrm rot="151085">
                <a:off x="8040106" y="1446496"/>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1"/>
              <p:cNvSpPr/>
              <p:nvPr/>
            </p:nvSpPr>
            <p:spPr>
              <a:xfrm rot="1505775">
                <a:off x="8228372" y="1305093"/>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1"/>
              <p:cNvSpPr/>
              <p:nvPr/>
            </p:nvSpPr>
            <p:spPr>
              <a:xfrm rot="6985096">
                <a:off x="8040071" y="1209304"/>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1"/>
              <p:cNvSpPr/>
              <p:nvPr/>
            </p:nvSpPr>
            <p:spPr>
              <a:xfrm rot="-3062972">
                <a:off x="8232865" y="1044688"/>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
              <p:cNvSpPr/>
              <p:nvPr/>
            </p:nvSpPr>
            <p:spPr>
              <a:xfrm rot="-6447906">
                <a:off x="8248147" y="1488888"/>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1"/>
              <p:cNvSpPr/>
              <p:nvPr/>
            </p:nvSpPr>
            <p:spPr>
              <a:xfrm rot="-7096711">
                <a:off x="7994676" y="922787"/>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1"/>
              <p:cNvSpPr/>
              <p:nvPr/>
            </p:nvSpPr>
            <p:spPr>
              <a:xfrm rot="-481301">
                <a:off x="8201999" y="834247"/>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1"/>
              <p:cNvSpPr/>
              <p:nvPr/>
            </p:nvSpPr>
            <p:spPr>
              <a:xfrm rot="9535862">
                <a:off x="8014564" y="730457"/>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1"/>
              <p:cNvSpPr/>
              <p:nvPr/>
            </p:nvSpPr>
            <p:spPr>
              <a:xfrm rot="-6691012">
                <a:off x="8263050" y="59518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1"/>
              <p:cNvSpPr/>
              <p:nvPr/>
            </p:nvSpPr>
            <p:spPr>
              <a:xfrm rot="-3053731">
                <a:off x="8021181" y="37598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1"/>
              <p:cNvSpPr/>
              <p:nvPr/>
            </p:nvSpPr>
            <p:spPr>
              <a:xfrm rot="1822943">
                <a:off x="8221408" y="349564"/>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1"/>
              <p:cNvSpPr/>
              <p:nvPr/>
            </p:nvSpPr>
            <p:spPr>
              <a:xfrm rot="348514">
                <a:off x="8172355" y="1831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1"/>
              <p:cNvSpPr/>
              <p:nvPr/>
            </p:nvSpPr>
            <p:spPr>
              <a:xfrm rot="7643708">
                <a:off x="8248084" y="-24730"/>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1"/>
              <p:cNvSpPr/>
              <p:nvPr/>
            </p:nvSpPr>
            <p:spPr>
              <a:xfrm rot="3791406">
                <a:off x="7972008" y="187177"/>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11"/>
            <p:cNvGrpSpPr/>
            <p:nvPr/>
          </p:nvGrpSpPr>
          <p:grpSpPr>
            <a:xfrm rot="5400000">
              <a:off x="-303177" y="3748857"/>
              <a:ext cx="1323848" cy="358724"/>
              <a:chOff x="3111721" y="3719070"/>
              <a:chExt cx="2418429" cy="764055"/>
            </a:xfrm>
          </p:grpSpPr>
          <p:sp>
            <p:nvSpPr>
              <p:cNvPr id="990" name="Google Shape;990;p11"/>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991" name="Google Shape;991;p11"/>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992" name="Google Shape;992;p11"/>
            <p:cNvGrpSpPr/>
            <p:nvPr/>
          </p:nvGrpSpPr>
          <p:grpSpPr>
            <a:xfrm rot="-2700000">
              <a:off x="8229195" y="186029"/>
              <a:ext cx="191648" cy="191638"/>
              <a:chOff x="5939341" y="4763875"/>
              <a:chExt cx="191650" cy="191640"/>
            </a:xfrm>
          </p:grpSpPr>
          <p:sp>
            <p:nvSpPr>
              <p:cNvPr id="993" name="Google Shape;993;p11"/>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1"/>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1"/>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9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997"/>
        <p:cNvGrpSpPr/>
        <p:nvPr/>
      </p:nvGrpSpPr>
      <p:grpSpPr>
        <a:xfrm>
          <a:off x="0" y="0"/>
          <a:ext cx="0" cy="0"/>
          <a:chOff x="0" y="0"/>
          <a:chExt cx="0" cy="0"/>
        </a:xfrm>
      </p:grpSpPr>
      <p:grpSp>
        <p:nvGrpSpPr>
          <p:cNvPr id="998" name="Google Shape;998;p13"/>
          <p:cNvGrpSpPr/>
          <p:nvPr/>
        </p:nvGrpSpPr>
        <p:grpSpPr>
          <a:xfrm>
            <a:off x="-472357" y="-911400"/>
            <a:ext cx="10998082" cy="6084130"/>
            <a:chOff x="-472357" y="-911400"/>
            <a:chExt cx="10998082" cy="6084130"/>
          </a:xfrm>
        </p:grpSpPr>
        <p:sp>
          <p:nvSpPr>
            <p:cNvPr id="999" name="Google Shape;999;p13"/>
            <p:cNvSpPr/>
            <p:nvPr/>
          </p:nvSpPr>
          <p:spPr>
            <a:xfrm rot="5400000">
              <a:off x="4804677" y="4358331"/>
              <a:ext cx="237300" cy="939900"/>
            </a:xfrm>
            <a:prstGeom prst="roundRect">
              <a:avLst>
                <a:gd name="adj" fmla="val 50000"/>
              </a:avLst>
            </a:prstGeom>
            <a:solidFill>
              <a:schemeClr val="accent1"/>
            </a:solidFill>
            <a:ln>
              <a:noFill/>
            </a:ln>
            <a:effectLst>
              <a:outerShdw dist="8572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8401325" y="470447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3501377" y="4655031"/>
              <a:ext cx="505200" cy="346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rot="9879501">
              <a:off x="4116811" y="4566176"/>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rot="-3063739">
              <a:off x="1180009" y="4946386"/>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rot="2520177">
              <a:off x="7788846" y="4759360"/>
              <a:ext cx="405727"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rot="6900707">
              <a:off x="8939825" y="2112931"/>
              <a:ext cx="405861" cy="8442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rot="1635936">
              <a:off x="-227607" y="1960551"/>
              <a:ext cx="406011" cy="8439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rot="-3741349">
              <a:off x="932169" y="-62114"/>
              <a:ext cx="406053"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rot="1235444">
              <a:off x="7469326" y="344178"/>
              <a:ext cx="406039"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9" name="Google Shape;1009;p13"/>
            <p:cNvGrpSpPr/>
            <p:nvPr/>
          </p:nvGrpSpPr>
          <p:grpSpPr>
            <a:xfrm>
              <a:off x="8530125" y="-911400"/>
              <a:ext cx="1995600" cy="1995600"/>
              <a:chOff x="8149125" y="-378000"/>
              <a:chExt cx="1995600" cy="1995600"/>
            </a:xfrm>
          </p:grpSpPr>
          <p:sp>
            <p:nvSpPr>
              <p:cNvPr id="1010" name="Google Shape;1010;p13"/>
              <p:cNvSpPr/>
              <p:nvPr/>
            </p:nvSpPr>
            <p:spPr>
              <a:xfrm>
                <a:off x="8149125" y="-378000"/>
                <a:ext cx="1995600" cy="1995600"/>
              </a:xfrm>
              <a:prstGeom prst="donut">
                <a:avLst>
                  <a:gd name="adj" fmla="val 25000"/>
                </a:avLst>
              </a:prstGeom>
              <a:solidFill>
                <a:schemeClr val="lt2"/>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8806891" y="1420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87842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9086616" y="1322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8549891" y="1231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858766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8323116" y="85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8481841" y="619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8277716" y="6417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8391116" y="355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8580116" y="18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8421366" y="10121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9494816" y="12389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9245366" y="1390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9252916" y="11935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8496966" y="-3101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8746416" y="-756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9124416" y="-990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8927841" y="-2419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9305841" y="-2653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9464591" y="370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9729166" y="210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9653591" y="-839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9585541" y="10348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9751841" y="8156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9759391" y="566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96838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988941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9955966" y="6266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9903041" y="3545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9797216" y="67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9441891" y="1397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80766" y="12087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086616" y="145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3"/>
            <p:cNvGrpSpPr/>
            <p:nvPr/>
          </p:nvGrpSpPr>
          <p:grpSpPr>
            <a:xfrm>
              <a:off x="-472357" y="-485981"/>
              <a:ext cx="1226450" cy="1830175"/>
              <a:chOff x="-396157" y="-409781"/>
              <a:chExt cx="1226450" cy="1830175"/>
            </a:xfrm>
          </p:grpSpPr>
          <p:sp>
            <p:nvSpPr>
              <p:cNvPr id="1045" name="Google Shape;1045;p13"/>
              <p:cNvSpPr/>
              <p:nvPr/>
            </p:nvSpPr>
            <p:spPr>
              <a:xfrm>
                <a:off x="-396157" y="-409781"/>
                <a:ext cx="1226450" cy="1830175"/>
              </a:xfrm>
              <a:custGeom>
                <a:avLst/>
                <a:gdLst/>
                <a:ahLst/>
                <a:cxnLst/>
                <a:rect l="l" t="t" r="r" b="b"/>
                <a:pathLst>
                  <a:path w="49058" h="73207" extrusionOk="0">
                    <a:moveTo>
                      <a:pt x="1332" y="65981"/>
                    </a:moveTo>
                    <a:cubicBezTo>
                      <a:pt x="4658" y="74750"/>
                      <a:pt x="17862" y="73642"/>
                      <a:pt x="24313" y="72029"/>
                    </a:cubicBezTo>
                    <a:cubicBezTo>
                      <a:pt x="30764" y="70416"/>
                      <a:pt x="37214" y="63159"/>
                      <a:pt x="40036" y="56305"/>
                    </a:cubicBezTo>
                    <a:cubicBezTo>
                      <a:pt x="42858" y="49451"/>
                      <a:pt x="39835" y="38061"/>
                      <a:pt x="41246" y="30905"/>
                    </a:cubicBezTo>
                    <a:cubicBezTo>
                      <a:pt x="42657" y="23749"/>
                      <a:pt x="47999" y="18205"/>
                      <a:pt x="48503" y="13367"/>
                    </a:cubicBezTo>
                    <a:cubicBezTo>
                      <a:pt x="49007" y="8529"/>
                      <a:pt x="49713" y="3792"/>
                      <a:pt x="44270" y="1877"/>
                    </a:cubicBezTo>
                    <a:cubicBezTo>
                      <a:pt x="38827" y="-38"/>
                      <a:pt x="22498" y="-1046"/>
                      <a:pt x="15846" y="1877"/>
                    </a:cubicBezTo>
                    <a:cubicBezTo>
                      <a:pt x="9194" y="4800"/>
                      <a:pt x="6775" y="8731"/>
                      <a:pt x="4356" y="19415"/>
                    </a:cubicBezTo>
                    <a:cubicBezTo>
                      <a:pt x="1937" y="30099"/>
                      <a:pt x="-1994" y="57212"/>
                      <a:pt x="1332" y="65981"/>
                    </a:cubicBezTo>
                    <a:close/>
                  </a:path>
                </a:pathLst>
              </a:custGeom>
              <a:solidFill>
                <a:schemeClr val="accent3"/>
              </a:solidFill>
              <a:ln>
                <a:noFill/>
              </a:ln>
            </p:spPr>
          </p:sp>
          <p:sp>
            <p:nvSpPr>
              <p:cNvPr id="1046" name="Google Shape;1046;p13"/>
              <p:cNvSpPr/>
              <p:nvPr/>
            </p:nvSpPr>
            <p:spPr>
              <a:xfrm rot="3067095" flipH="1">
                <a:off x="176163" y="1097800"/>
                <a:ext cx="157237" cy="6189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rot="262414" flipH="1">
                <a:off x="-84414" y="850034"/>
                <a:ext cx="157358" cy="6198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rot="8824066" flipH="1">
                <a:off x="255490" y="737170"/>
                <a:ext cx="157271" cy="6224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rot="5137586" flipH="1">
                <a:off x="-24464" y="533427"/>
                <a:ext cx="157358" cy="61964"/>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rot="-1045937" flipH="1">
                <a:off x="326894" y="474327"/>
                <a:ext cx="157221"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rot="-8938799" flipH="1">
                <a:off x="564311" y="-52513"/>
                <a:ext cx="157179" cy="62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rot="8824066" flipH="1">
                <a:off x="47860" y="180238"/>
                <a:ext cx="157271" cy="6224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rot="-6844403" flipH="1">
                <a:off x="401292" y="195961"/>
                <a:ext cx="157389" cy="6204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rot="3476895" flipH="1">
                <a:off x="401445" y="918762"/>
                <a:ext cx="157155" cy="62264"/>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rot="3409500" flipH="1">
                <a:off x="116375" y="-88001"/>
                <a:ext cx="157347"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rot="-2435366" flipH="1">
                <a:off x="-84326" y="1160553"/>
                <a:ext cx="157231" cy="62541"/>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rot="2704639" flipH="1">
                <a:off x="335169" y="-175061"/>
                <a:ext cx="157190" cy="6236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rot="8824066" flipH="1">
                <a:off x="-163790" y="-23887"/>
                <a:ext cx="157271" cy="62242"/>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rot="5137586" flipH="1">
                <a:off x="-213439" y="525852"/>
                <a:ext cx="157358" cy="61964"/>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rot="-8938799" flipH="1">
                <a:off x="-297489" y="952887"/>
                <a:ext cx="157179" cy="6230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 name="Google Shape;1061;p13"/>
            <p:cNvGrpSpPr/>
            <p:nvPr/>
          </p:nvGrpSpPr>
          <p:grpSpPr>
            <a:xfrm rot="-2700000">
              <a:off x="8863720" y="4555491"/>
              <a:ext cx="191648" cy="191638"/>
              <a:chOff x="5939341" y="4763875"/>
              <a:chExt cx="191650" cy="191640"/>
            </a:xfrm>
          </p:grpSpPr>
          <p:sp>
            <p:nvSpPr>
              <p:cNvPr id="1062" name="Google Shape;1062;p1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13"/>
            <p:cNvGrpSpPr/>
            <p:nvPr/>
          </p:nvGrpSpPr>
          <p:grpSpPr>
            <a:xfrm rot="3414734">
              <a:off x="163541" y="4878810"/>
              <a:ext cx="191642" cy="191632"/>
              <a:chOff x="5939341" y="4763875"/>
              <a:chExt cx="191650" cy="191640"/>
            </a:xfrm>
          </p:grpSpPr>
          <p:sp>
            <p:nvSpPr>
              <p:cNvPr id="1066" name="Google Shape;1066;p1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13"/>
            <p:cNvGrpSpPr/>
            <p:nvPr/>
          </p:nvGrpSpPr>
          <p:grpSpPr>
            <a:xfrm rot="-570904">
              <a:off x="265930" y="1255101"/>
              <a:ext cx="191642" cy="191632"/>
              <a:chOff x="5939341" y="4763875"/>
              <a:chExt cx="191650" cy="191640"/>
            </a:xfrm>
          </p:grpSpPr>
          <p:sp>
            <p:nvSpPr>
              <p:cNvPr id="1070" name="Google Shape;1070;p1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13"/>
            <p:cNvSpPr/>
            <p:nvPr/>
          </p:nvSpPr>
          <p:spPr>
            <a:xfrm rot="2523768">
              <a:off x="-95899" y="4215227"/>
              <a:ext cx="405705"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13"/>
          <p:cNvSpPr txBox="1">
            <a:spLocks noGrp="1"/>
          </p:cNvSpPr>
          <p:nvPr>
            <p:ph type="title"/>
          </p:nvPr>
        </p:nvSpPr>
        <p:spPr>
          <a:xfrm>
            <a:off x="1221600" y="2532375"/>
            <a:ext cx="3299700" cy="781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1075" name="Google Shape;1075;p13"/>
          <p:cNvSpPr txBox="1">
            <a:spLocks noGrp="1"/>
          </p:cNvSpPr>
          <p:nvPr>
            <p:ph type="title" idx="2" hasCustomPrompt="1"/>
          </p:nvPr>
        </p:nvSpPr>
        <p:spPr>
          <a:xfrm>
            <a:off x="1221600" y="2058926"/>
            <a:ext cx="1146600" cy="618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6" name="Google Shape;1076;p13"/>
          <p:cNvSpPr txBox="1">
            <a:spLocks noGrp="1"/>
          </p:cNvSpPr>
          <p:nvPr>
            <p:ph type="title" idx="3"/>
          </p:nvPr>
        </p:nvSpPr>
        <p:spPr>
          <a:xfrm>
            <a:off x="4622700" y="2526750"/>
            <a:ext cx="3299700" cy="7818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
        <p:nvSpPr>
          <p:cNvPr id="1077" name="Google Shape;1077;p13"/>
          <p:cNvSpPr txBox="1">
            <a:spLocks noGrp="1"/>
          </p:cNvSpPr>
          <p:nvPr>
            <p:ph type="title" idx="4" hasCustomPrompt="1"/>
          </p:nvPr>
        </p:nvSpPr>
        <p:spPr>
          <a:xfrm>
            <a:off x="4622700" y="2058926"/>
            <a:ext cx="1146600" cy="618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8" name="Google Shape;1078;p1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1079"/>
        <p:cNvGrpSpPr/>
        <p:nvPr/>
      </p:nvGrpSpPr>
      <p:grpSpPr>
        <a:xfrm>
          <a:off x="0" y="0"/>
          <a:ext cx="0" cy="0"/>
          <a:chOff x="0" y="0"/>
          <a:chExt cx="0" cy="0"/>
        </a:xfrm>
      </p:grpSpPr>
      <p:grpSp>
        <p:nvGrpSpPr>
          <p:cNvPr id="1080" name="Google Shape;1080;p14"/>
          <p:cNvGrpSpPr/>
          <p:nvPr/>
        </p:nvGrpSpPr>
        <p:grpSpPr>
          <a:xfrm>
            <a:off x="-599675" y="-1"/>
            <a:ext cx="12060306" cy="5226789"/>
            <a:chOff x="-599675" y="-1"/>
            <a:chExt cx="12060306" cy="5226789"/>
          </a:xfrm>
        </p:grpSpPr>
        <p:grpSp>
          <p:nvGrpSpPr>
            <p:cNvPr id="1081" name="Google Shape;1081;p14"/>
            <p:cNvGrpSpPr/>
            <p:nvPr/>
          </p:nvGrpSpPr>
          <p:grpSpPr>
            <a:xfrm rot="-4738143">
              <a:off x="7741726" y="4039411"/>
              <a:ext cx="996863" cy="1036988"/>
              <a:chOff x="-87012" y="2672250"/>
              <a:chExt cx="1135350" cy="1181050"/>
            </a:xfrm>
          </p:grpSpPr>
          <p:sp>
            <p:nvSpPr>
              <p:cNvPr id="1082" name="Google Shape;1082;p14"/>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14"/>
            <p:cNvSpPr/>
            <p:nvPr/>
          </p:nvSpPr>
          <p:spPr>
            <a:xfrm rot="5400000">
              <a:off x="-405412" y="170425"/>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 name="Google Shape;1085;p14"/>
            <p:cNvGrpSpPr/>
            <p:nvPr/>
          </p:nvGrpSpPr>
          <p:grpSpPr>
            <a:xfrm rot="-8100000">
              <a:off x="6639462" y="4914993"/>
              <a:ext cx="191648" cy="191638"/>
              <a:chOff x="5939341" y="4763875"/>
              <a:chExt cx="191650" cy="191640"/>
            </a:xfrm>
          </p:grpSpPr>
          <p:sp>
            <p:nvSpPr>
              <p:cNvPr id="1086" name="Google Shape;1086;p1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14"/>
            <p:cNvGrpSpPr/>
            <p:nvPr/>
          </p:nvGrpSpPr>
          <p:grpSpPr>
            <a:xfrm rot="-328816">
              <a:off x="8783710" y="4193067"/>
              <a:ext cx="191644" cy="191634"/>
              <a:chOff x="5939341" y="4763875"/>
              <a:chExt cx="191650" cy="191640"/>
            </a:xfrm>
          </p:grpSpPr>
          <p:sp>
            <p:nvSpPr>
              <p:cNvPr id="1090" name="Google Shape;1090;p1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14"/>
            <p:cNvGrpSpPr/>
            <p:nvPr/>
          </p:nvGrpSpPr>
          <p:grpSpPr>
            <a:xfrm rot="-6362343">
              <a:off x="6844680" y="117585"/>
              <a:ext cx="191655" cy="191645"/>
              <a:chOff x="5939341" y="4763875"/>
              <a:chExt cx="191650" cy="191640"/>
            </a:xfrm>
          </p:grpSpPr>
          <p:sp>
            <p:nvSpPr>
              <p:cNvPr id="1094" name="Google Shape;1094;p1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14"/>
            <p:cNvGrpSpPr/>
            <p:nvPr/>
          </p:nvGrpSpPr>
          <p:grpSpPr>
            <a:xfrm>
              <a:off x="-599675" y="4434875"/>
              <a:ext cx="1752900" cy="505200"/>
              <a:chOff x="-142475" y="4358675"/>
              <a:chExt cx="1752900" cy="505200"/>
            </a:xfrm>
          </p:grpSpPr>
          <p:sp>
            <p:nvSpPr>
              <p:cNvPr id="1098" name="Google Shape;1098;p14"/>
              <p:cNvSpPr/>
              <p:nvPr/>
            </p:nvSpPr>
            <p:spPr>
              <a:xfrm rot="5400000">
                <a:off x="481375" y="3734825"/>
                <a:ext cx="505200" cy="175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rot="-1291012">
                <a:off x="1391659" y="4468033"/>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rot="10800000">
                <a:off x="837575" y="4566626"/>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rot="5551085">
                <a:off x="-60476" y="4493703"/>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rot="6905775">
                <a:off x="80884" y="4681898"/>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rot="-9214904">
                <a:off x="176641" y="4493648"/>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rot="2337028">
                <a:off x="341395" y="4686477"/>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rot="-1047906">
                <a:off x="-102853" y="4701642"/>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rot="-1696711">
                <a:off x="463178" y="4448208"/>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rot="4918699">
                <a:off x="551854" y="4655560"/>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rot="-6664138">
                <a:off x="655525" y="4467959"/>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rot="-1291012">
                <a:off x="790809" y="4716608"/>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rot="2346269">
                <a:off x="1010025" y="447467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rot="7222943">
                <a:off x="1036339" y="4675023"/>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rot="5748514">
                <a:off x="1202864" y="46259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rot="-8556292">
                <a:off x="1410670" y="4701637"/>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rot="9191406">
                <a:off x="1198903" y="4425586"/>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5" name="Google Shape;1115;p14"/>
            <p:cNvSpPr/>
            <p:nvPr/>
          </p:nvSpPr>
          <p:spPr>
            <a:xfrm rot="-8672170">
              <a:off x="159506" y="3705560"/>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rot="5917624">
              <a:off x="1129443" y="265930"/>
              <a:ext cx="40599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rot="1673440">
              <a:off x="5811769" y="265900"/>
              <a:ext cx="405955"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rot="8436381">
              <a:off x="7113894" y="265912"/>
              <a:ext cx="406054"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rot="-6516536">
              <a:off x="8695845" y="236297"/>
              <a:ext cx="406133" cy="8424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rot="-1237821">
              <a:off x="8808507" y="3582560"/>
              <a:ext cx="406145"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rot="3567432">
              <a:off x="2523948" y="4797720"/>
              <a:ext cx="406154" cy="843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rot="-679592">
              <a:off x="5048046" y="4905480"/>
              <a:ext cx="406313" cy="844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14"/>
            <p:cNvGrpSpPr/>
            <p:nvPr/>
          </p:nvGrpSpPr>
          <p:grpSpPr>
            <a:xfrm>
              <a:off x="7114452" y="-1"/>
              <a:ext cx="4346179" cy="2840172"/>
              <a:chOff x="6268615" y="146699"/>
              <a:chExt cx="4346179" cy="2840172"/>
            </a:xfrm>
          </p:grpSpPr>
          <p:sp>
            <p:nvSpPr>
              <p:cNvPr id="1124" name="Google Shape;1124;p14"/>
              <p:cNvSpPr/>
              <p:nvPr/>
            </p:nvSpPr>
            <p:spPr>
              <a:xfrm>
                <a:off x="6268615" y="146699"/>
                <a:ext cx="4346179" cy="2840172"/>
              </a:xfrm>
              <a:custGeom>
                <a:avLst/>
                <a:gdLst/>
                <a:ahLst/>
                <a:cxnLst/>
                <a:rect l="l" t="t" r="r" b="b"/>
                <a:pathLst>
                  <a:path w="121300" h="79268" extrusionOk="0">
                    <a:moveTo>
                      <a:pt x="117835" y="7389"/>
                    </a:moveTo>
                    <a:cubicBezTo>
                      <a:pt x="114462" y="-2210"/>
                      <a:pt x="104739" y="-27"/>
                      <a:pt x="98190" y="840"/>
                    </a:cubicBezTo>
                    <a:cubicBezTo>
                      <a:pt x="91642" y="1707"/>
                      <a:pt x="84299" y="8649"/>
                      <a:pt x="78544" y="12592"/>
                    </a:cubicBezTo>
                    <a:cubicBezTo>
                      <a:pt x="72789" y="16535"/>
                      <a:pt x="68523" y="23308"/>
                      <a:pt x="63661" y="24499"/>
                    </a:cubicBezTo>
                    <a:cubicBezTo>
                      <a:pt x="58799" y="25690"/>
                      <a:pt x="53938" y="23110"/>
                      <a:pt x="49374" y="19736"/>
                    </a:cubicBezTo>
                    <a:cubicBezTo>
                      <a:pt x="44810" y="16363"/>
                      <a:pt x="41437" y="7036"/>
                      <a:pt x="36277" y="4258"/>
                    </a:cubicBezTo>
                    <a:cubicBezTo>
                      <a:pt x="31118" y="1480"/>
                      <a:pt x="22287" y="1480"/>
                      <a:pt x="18417" y="3067"/>
                    </a:cubicBezTo>
                    <a:cubicBezTo>
                      <a:pt x="14548" y="4655"/>
                      <a:pt x="16037" y="10185"/>
                      <a:pt x="13060" y="13783"/>
                    </a:cubicBezTo>
                    <a:cubicBezTo>
                      <a:pt x="10084" y="17381"/>
                      <a:pt x="1848" y="20387"/>
                      <a:pt x="558" y="24653"/>
                    </a:cubicBezTo>
                    <a:cubicBezTo>
                      <a:pt x="-732" y="28920"/>
                      <a:pt x="-38" y="35737"/>
                      <a:pt x="5320" y="39382"/>
                    </a:cubicBezTo>
                    <a:cubicBezTo>
                      <a:pt x="10678" y="43027"/>
                      <a:pt x="23875" y="43449"/>
                      <a:pt x="32705" y="46525"/>
                    </a:cubicBezTo>
                    <a:cubicBezTo>
                      <a:pt x="41536" y="49601"/>
                      <a:pt x="48977" y="52379"/>
                      <a:pt x="58303" y="57836"/>
                    </a:cubicBezTo>
                    <a:cubicBezTo>
                      <a:pt x="67630" y="63293"/>
                      <a:pt x="78643" y="79168"/>
                      <a:pt x="88664" y="79267"/>
                    </a:cubicBezTo>
                    <a:cubicBezTo>
                      <a:pt x="98685" y="79366"/>
                      <a:pt x="113568" y="70412"/>
                      <a:pt x="118430" y="58432"/>
                    </a:cubicBezTo>
                    <a:cubicBezTo>
                      <a:pt x="123292" y="46452"/>
                      <a:pt x="121208" y="16988"/>
                      <a:pt x="117835" y="7389"/>
                    </a:cubicBezTo>
                    <a:close/>
                  </a:path>
                </a:pathLst>
              </a:custGeom>
              <a:solidFill>
                <a:schemeClr val="lt2"/>
              </a:solidFill>
              <a:ln>
                <a:noFill/>
              </a:ln>
            </p:spPr>
          </p:sp>
          <p:sp>
            <p:nvSpPr>
              <p:cNvPr id="1125" name="Google Shape;1125;p14"/>
              <p:cNvSpPr/>
              <p:nvPr/>
            </p:nvSpPr>
            <p:spPr>
              <a:xfrm rot="5748514">
                <a:off x="6468864" y="12281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rot="10273236">
                <a:off x="6624938" y="908120"/>
                <a:ext cx="157242" cy="6224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rot="1332457">
                <a:off x="7056602" y="461587"/>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rot="1332457">
                <a:off x="7026852" y="1473612"/>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rot="1332457">
                <a:off x="7875177" y="1235487"/>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rot="5748514">
                <a:off x="7778539" y="16225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rot="5748514">
                <a:off x="7503214" y="5956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rot="5748514">
                <a:off x="8643364" y="21465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rot="5748514">
                <a:off x="8783139" y="113147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rot="883610">
                <a:off x="7071587" y="1094190"/>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rot="883610">
                <a:off x="8239887" y="1875540"/>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rot="883610">
                <a:off x="9065887" y="870965"/>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rot="883610">
                <a:off x="9311462" y="2515515"/>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rot="5748514">
                <a:off x="9638914" y="7072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rot="1332457">
                <a:off x="9929002" y="1786162"/>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rot="4772902">
                <a:off x="6930114" y="7146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rot="4772902">
                <a:off x="7443564" y="15778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rot="4772902">
                <a:off x="9132764" y="1220713"/>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rot="4772902">
                <a:off x="9475064" y="49143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rot="4772902">
                <a:off x="9720639" y="2545263"/>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rot="4772902">
                <a:off x="10241539" y="13099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rot="7914357">
                <a:off x="9988435" y="826365"/>
                <a:ext cx="157207" cy="622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rot="-315228">
                <a:off x="9891636" y="372400"/>
                <a:ext cx="157261" cy="6233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rot="7914357">
                <a:off x="7614610" y="945440"/>
                <a:ext cx="157207" cy="622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rot="-315228">
                <a:off x="8105711" y="1600225"/>
                <a:ext cx="157261" cy="6233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rot="-2964634">
                <a:off x="7435969" y="1213379"/>
                <a:ext cx="157231" cy="6231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rot="-6269243">
                <a:off x="7272288" y="804201"/>
                <a:ext cx="157095" cy="6221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rot="-6269243">
                <a:off x="6721613" y="1429276"/>
                <a:ext cx="157095" cy="6221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rot="1467723">
                <a:off x="6743958" y="1086688"/>
                <a:ext cx="157212" cy="6229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rot="3183871">
                <a:off x="8291956" y="1235581"/>
                <a:ext cx="157260" cy="6210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rot="5531399">
                <a:off x="7971972" y="1049449"/>
                <a:ext cx="157015" cy="6213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rot="10609574">
                <a:off x="8589668" y="1592826"/>
                <a:ext cx="157141" cy="6218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rot="883610">
                <a:off x="8909637" y="1882990"/>
                <a:ext cx="156956" cy="6207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rot="7872391">
                <a:off x="8948679" y="2382853"/>
                <a:ext cx="157110" cy="6206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rot="7872391">
                <a:off x="9171929" y="1690803"/>
                <a:ext cx="157110" cy="6206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rot="4772902">
                <a:off x="9437864" y="2121113"/>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rot="1332457">
                <a:off x="10018302" y="2418687"/>
                <a:ext cx="157158" cy="6217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rot="4772902">
                <a:off x="9504839" y="1347188"/>
                <a:ext cx="157107"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rot="5748514">
                <a:off x="9743089" y="1109123"/>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rot="-315228">
                <a:off x="10278586" y="1912775"/>
                <a:ext cx="157261" cy="6233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14"/>
            <p:cNvSpPr/>
            <p:nvPr/>
          </p:nvSpPr>
          <p:spPr>
            <a:xfrm rot="2700000">
              <a:off x="1225013" y="4808376"/>
              <a:ext cx="346624" cy="346624"/>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rot="4259867">
              <a:off x="7232958" y="4762586"/>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3755675" y="58650"/>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 name="Google Shape;1168;p14"/>
          <p:cNvSpPr txBox="1">
            <a:spLocks noGrp="1"/>
          </p:cNvSpPr>
          <p:nvPr>
            <p:ph type="title" hasCustomPrompt="1"/>
          </p:nvPr>
        </p:nvSpPr>
        <p:spPr>
          <a:xfrm>
            <a:off x="1142613" y="1497975"/>
            <a:ext cx="1214700" cy="946500"/>
          </a:xfrm>
          <a:prstGeom prst="rect">
            <a:avLst/>
          </a:prstGeom>
          <a:noFill/>
        </p:spPr>
        <p:txBody>
          <a:bodyPr spcFirstLastPara="1" wrap="square" lIns="91425" tIns="91425" rIns="91425" bIns="91425" anchor="b" anchorCtr="0">
            <a:noAutofit/>
          </a:bodyPr>
          <a:lstStyle>
            <a:lvl1pPr lvl="0" rtl="0">
              <a:lnSpc>
                <a:spcPct val="100000"/>
              </a:lnSpc>
              <a:spcBef>
                <a:spcPts val="0"/>
              </a:spcBef>
              <a:spcAft>
                <a:spcPts val="0"/>
              </a:spcAft>
              <a:buSzPts val="6000"/>
              <a:buFont typeface="Libre Franklin Black"/>
              <a:buNone/>
              <a:defRPr sz="60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9" name="Google Shape;1169;p14"/>
          <p:cNvSpPr txBox="1">
            <a:spLocks noGrp="1"/>
          </p:cNvSpPr>
          <p:nvPr>
            <p:ph type="title" idx="2"/>
          </p:nvPr>
        </p:nvSpPr>
        <p:spPr>
          <a:xfrm>
            <a:off x="1142613" y="2258925"/>
            <a:ext cx="4905600" cy="1386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70"/>
        <p:cNvGrpSpPr/>
        <p:nvPr/>
      </p:nvGrpSpPr>
      <p:grpSpPr>
        <a:xfrm>
          <a:off x="0" y="0"/>
          <a:ext cx="0" cy="0"/>
          <a:chOff x="0" y="0"/>
          <a:chExt cx="0" cy="0"/>
        </a:xfrm>
      </p:grpSpPr>
      <p:sp>
        <p:nvSpPr>
          <p:cNvPr id="1171" name="Google Shape;1171;p1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72" name="Google Shape;1172;p15"/>
          <p:cNvGrpSpPr/>
          <p:nvPr/>
        </p:nvGrpSpPr>
        <p:grpSpPr>
          <a:xfrm>
            <a:off x="-1187025" y="-124150"/>
            <a:ext cx="10645664" cy="6421800"/>
            <a:chOff x="-1187025" y="-124150"/>
            <a:chExt cx="10645664" cy="6421800"/>
          </a:xfrm>
        </p:grpSpPr>
        <p:grpSp>
          <p:nvGrpSpPr>
            <p:cNvPr id="1173" name="Google Shape;1173;p15"/>
            <p:cNvGrpSpPr/>
            <p:nvPr/>
          </p:nvGrpSpPr>
          <p:grpSpPr>
            <a:xfrm flipH="1">
              <a:off x="808586" y="4668907"/>
              <a:ext cx="1323848" cy="358724"/>
              <a:chOff x="3111721" y="3719070"/>
              <a:chExt cx="2418429" cy="764055"/>
            </a:xfrm>
          </p:grpSpPr>
          <p:sp>
            <p:nvSpPr>
              <p:cNvPr id="1174" name="Google Shape;1174;p15"/>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175" name="Google Shape;1175;p15"/>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sp>
          <p:nvSpPr>
            <p:cNvPr id="1176" name="Google Shape;1176;p15"/>
            <p:cNvSpPr/>
            <p:nvPr/>
          </p:nvSpPr>
          <p:spPr>
            <a:xfrm>
              <a:off x="213600" y="3843500"/>
              <a:ext cx="505200" cy="346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7" name="Google Shape;1177;p15"/>
            <p:cNvGrpSpPr/>
            <p:nvPr/>
          </p:nvGrpSpPr>
          <p:grpSpPr>
            <a:xfrm>
              <a:off x="-1187025" y="4302050"/>
              <a:ext cx="1995600" cy="1995600"/>
              <a:chOff x="8149125" y="-378000"/>
              <a:chExt cx="1995600" cy="1995600"/>
            </a:xfrm>
          </p:grpSpPr>
          <p:sp>
            <p:nvSpPr>
              <p:cNvPr id="1178" name="Google Shape;1178;p15"/>
              <p:cNvSpPr/>
              <p:nvPr/>
            </p:nvSpPr>
            <p:spPr>
              <a:xfrm>
                <a:off x="8149125" y="-378000"/>
                <a:ext cx="1995600" cy="1995600"/>
              </a:xfrm>
              <a:prstGeom prst="donut">
                <a:avLst>
                  <a:gd name="adj" fmla="val 25000"/>
                </a:avLst>
              </a:prstGeom>
              <a:solidFill>
                <a:schemeClr val="accent2"/>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5"/>
              <p:cNvSpPr/>
              <p:nvPr/>
            </p:nvSpPr>
            <p:spPr>
              <a:xfrm>
                <a:off x="8806891" y="1420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5"/>
              <p:cNvSpPr/>
              <p:nvPr/>
            </p:nvSpPr>
            <p:spPr>
              <a:xfrm>
                <a:off x="87842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5"/>
              <p:cNvSpPr/>
              <p:nvPr/>
            </p:nvSpPr>
            <p:spPr>
              <a:xfrm>
                <a:off x="9086616" y="1322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5"/>
              <p:cNvSpPr/>
              <p:nvPr/>
            </p:nvSpPr>
            <p:spPr>
              <a:xfrm>
                <a:off x="8549891" y="12313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5"/>
              <p:cNvSpPr/>
              <p:nvPr/>
            </p:nvSpPr>
            <p:spPr>
              <a:xfrm>
                <a:off x="858766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5"/>
              <p:cNvSpPr/>
              <p:nvPr/>
            </p:nvSpPr>
            <p:spPr>
              <a:xfrm>
                <a:off x="8323116" y="85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5"/>
              <p:cNvSpPr/>
              <p:nvPr/>
            </p:nvSpPr>
            <p:spPr>
              <a:xfrm>
                <a:off x="8481841" y="619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5"/>
              <p:cNvSpPr/>
              <p:nvPr/>
            </p:nvSpPr>
            <p:spPr>
              <a:xfrm>
                <a:off x="8277716" y="6417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5"/>
              <p:cNvSpPr/>
              <p:nvPr/>
            </p:nvSpPr>
            <p:spPr>
              <a:xfrm>
                <a:off x="8391116" y="355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5"/>
              <p:cNvSpPr/>
              <p:nvPr/>
            </p:nvSpPr>
            <p:spPr>
              <a:xfrm>
                <a:off x="8580116" y="18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5"/>
              <p:cNvSpPr/>
              <p:nvPr/>
            </p:nvSpPr>
            <p:spPr>
              <a:xfrm>
                <a:off x="8421366" y="10121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5"/>
              <p:cNvSpPr/>
              <p:nvPr/>
            </p:nvSpPr>
            <p:spPr>
              <a:xfrm>
                <a:off x="9494816" y="12389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5"/>
              <p:cNvSpPr/>
              <p:nvPr/>
            </p:nvSpPr>
            <p:spPr>
              <a:xfrm>
                <a:off x="9245366" y="1390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5"/>
              <p:cNvSpPr/>
              <p:nvPr/>
            </p:nvSpPr>
            <p:spPr>
              <a:xfrm>
                <a:off x="9252916" y="11935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5"/>
              <p:cNvSpPr/>
              <p:nvPr/>
            </p:nvSpPr>
            <p:spPr>
              <a:xfrm>
                <a:off x="8496966" y="-3101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5"/>
              <p:cNvSpPr/>
              <p:nvPr/>
            </p:nvSpPr>
            <p:spPr>
              <a:xfrm>
                <a:off x="8746416" y="-756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5"/>
              <p:cNvSpPr/>
              <p:nvPr/>
            </p:nvSpPr>
            <p:spPr>
              <a:xfrm>
                <a:off x="9124416" y="-990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5"/>
              <p:cNvSpPr/>
              <p:nvPr/>
            </p:nvSpPr>
            <p:spPr>
              <a:xfrm>
                <a:off x="8927841" y="-2419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5"/>
              <p:cNvSpPr/>
              <p:nvPr/>
            </p:nvSpPr>
            <p:spPr>
              <a:xfrm>
                <a:off x="9305841" y="-26536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5"/>
              <p:cNvSpPr/>
              <p:nvPr/>
            </p:nvSpPr>
            <p:spPr>
              <a:xfrm>
                <a:off x="9464591" y="370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5"/>
              <p:cNvSpPr/>
              <p:nvPr/>
            </p:nvSpPr>
            <p:spPr>
              <a:xfrm>
                <a:off x="9729166" y="210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5"/>
              <p:cNvSpPr/>
              <p:nvPr/>
            </p:nvSpPr>
            <p:spPr>
              <a:xfrm>
                <a:off x="9653591" y="-8393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5"/>
              <p:cNvSpPr/>
              <p:nvPr/>
            </p:nvSpPr>
            <p:spPr>
              <a:xfrm>
                <a:off x="9585541" y="10348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5"/>
              <p:cNvSpPr/>
              <p:nvPr/>
            </p:nvSpPr>
            <p:spPr>
              <a:xfrm>
                <a:off x="9751841" y="8156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5"/>
              <p:cNvSpPr/>
              <p:nvPr/>
            </p:nvSpPr>
            <p:spPr>
              <a:xfrm>
                <a:off x="9759391" y="566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5"/>
              <p:cNvSpPr/>
              <p:nvPr/>
            </p:nvSpPr>
            <p:spPr>
              <a:xfrm>
                <a:off x="9683816" y="1223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5"/>
              <p:cNvSpPr/>
              <p:nvPr/>
            </p:nvSpPr>
            <p:spPr>
              <a:xfrm>
                <a:off x="9889416" y="966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5"/>
              <p:cNvSpPr/>
              <p:nvPr/>
            </p:nvSpPr>
            <p:spPr>
              <a:xfrm>
                <a:off x="9955966" y="6266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5"/>
              <p:cNvSpPr/>
              <p:nvPr/>
            </p:nvSpPr>
            <p:spPr>
              <a:xfrm>
                <a:off x="9903041" y="3545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5"/>
              <p:cNvSpPr/>
              <p:nvPr/>
            </p:nvSpPr>
            <p:spPr>
              <a:xfrm>
                <a:off x="9797216" y="67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5"/>
              <p:cNvSpPr/>
              <p:nvPr/>
            </p:nvSpPr>
            <p:spPr>
              <a:xfrm>
                <a:off x="9441891" y="1397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5"/>
              <p:cNvSpPr/>
              <p:nvPr/>
            </p:nvSpPr>
            <p:spPr>
              <a:xfrm>
                <a:off x="8980766" y="12087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5"/>
              <p:cNvSpPr/>
              <p:nvPr/>
            </p:nvSpPr>
            <p:spPr>
              <a:xfrm>
                <a:off x="9086616" y="145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2" name="Google Shape;1212;p15"/>
            <p:cNvSpPr/>
            <p:nvPr/>
          </p:nvSpPr>
          <p:spPr>
            <a:xfrm rot="9879501">
              <a:off x="8831376" y="41558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5"/>
            <p:cNvSpPr/>
            <p:nvPr/>
          </p:nvSpPr>
          <p:spPr>
            <a:xfrm rot="8355378">
              <a:off x="2751126" y="5035023"/>
              <a:ext cx="405867" cy="8424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5"/>
            <p:cNvSpPr/>
            <p:nvPr/>
          </p:nvSpPr>
          <p:spPr>
            <a:xfrm rot="-897031">
              <a:off x="9048870" y="3568065"/>
              <a:ext cx="405838" cy="8441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5"/>
            <p:cNvSpPr/>
            <p:nvPr/>
          </p:nvSpPr>
          <p:spPr>
            <a:xfrm rot="-8096408">
              <a:off x="7472066" y="4808186"/>
              <a:ext cx="406021"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5"/>
            <p:cNvSpPr/>
            <p:nvPr/>
          </p:nvSpPr>
          <p:spPr>
            <a:xfrm rot="9366379">
              <a:off x="-191991" y="2478887"/>
              <a:ext cx="405885" cy="8434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5"/>
            <p:cNvSpPr/>
            <p:nvPr/>
          </p:nvSpPr>
          <p:spPr>
            <a:xfrm rot="-8098203">
              <a:off x="183935" y="7036"/>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5"/>
            <p:cNvSpPr/>
            <p:nvPr/>
          </p:nvSpPr>
          <p:spPr>
            <a:xfrm rot="-8098203">
              <a:off x="8724285" y="720636"/>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9" name="Google Shape;1219;p15"/>
            <p:cNvGrpSpPr/>
            <p:nvPr/>
          </p:nvGrpSpPr>
          <p:grpSpPr>
            <a:xfrm rot="3414734">
              <a:off x="161641" y="511635"/>
              <a:ext cx="191642" cy="191632"/>
              <a:chOff x="5939341" y="4763875"/>
              <a:chExt cx="191650" cy="191640"/>
            </a:xfrm>
          </p:grpSpPr>
          <p:sp>
            <p:nvSpPr>
              <p:cNvPr id="1220" name="Google Shape;1220;p1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3" name="Google Shape;1223;p15"/>
            <p:cNvGrpSpPr/>
            <p:nvPr/>
          </p:nvGrpSpPr>
          <p:grpSpPr>
            <a:xfrm rot="8597638">
              <a:off x="7014639" y="4752457"/>
              <a:ext cx="191647" cy="191637"/>
              <a:chOff x="5939341" y="4763875"/>
              <a:chExt cx="191650" cy="191640"/>
            </a:xfrm>
          </p:grpSpPr>
          <p:sp>
            <p:nvSpPr>
              <p:cNvPr id="1224" name="Google Shape;1224;p1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15"/>
            <p:cNvGrpSpPr/>
            <p:nvPr/>
          </p:nvGrpSpPr>
          <p:grpSpPr>
            <a:xfrm rot="-9813291">
              <a:off x="8831370" y="133803"/>
              <a:ext cx="191652" cy="191642"/>
              <a:chOff x="5939341" y="4763875"/>
              <a:chExt cx="191650" cy="191640"/>
            </a:xfrm>
          </p:grpSpPr>
          <p:sp>
            <p:nvSpPr>
              <p:cNvPr id="1228" name="Google Shape;1228;p1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231"/>
        <p:cNvGrpSpPr/>
        <p:nvPr/>
      </p:nvGrpSpPr>
      <p:grpSpPr>
        <a:xfrm>
          <a:off x="0" y="0"/>
          <a:ext cx="0" cy="0"/>
          <a:chOff x="0" y="0"/>
          <a:chExt cx="0" cy="0"/>
        </a:xfrm>
      </p:grpSpPr>
      <p:grpSp>
        <p:nvGrpSpPr>
          <p:cNvPr id="1232" name="Google Shape;1232;p16"/>
          <p:cNvGrpSpPr/>
          <p:nvPr/>
        </p:nvGrpSpPr>
        <p:grpSpPr>
          <a:xfrm>
            <a:off x="-1067008" y="-591679"/>
            <a:ext cx="10968973" cy="6916425"/>
            <a:chOff x="-1067008" y="-591679"/>
            <a:chExt cx="10968973" cy="6916425"/>
          </a:xfrm>
        </p:grpSpPr>
        <p:sp>
          <p:nvSpPr>
            <p:cNvPr id="1233" name="Google Shape;1233;p16"/>
            <p:cNvSpPr/>
            <p:nvPr/>
          </p:nvSpPr>
          <p:spPr>
            <a:xfrm rot="8100000" flipH="1">
              <a:off x="1547730" y="5145938"/>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16"/>
            <p:cNvGrpSpPr/>
            <p:nvPr/>
          </p:nvGrpSpPr>
          <p:grpSpPr>
            <a:xfrm rot="10800000" flipH="1">
              <a:off x="8875416" y="1761249"/>
              <a:ext cx="1026550" cy="979208"/>
              <a:chOff x="-53484" y="876090"/>
              <a:chExt cx="1026550" cy="979208"/>
            </a:xfrm>
          </p:grpSpPr>
          <p:grpSp>
            <p:nvGrpSpPr>
              <p:cNvPr id="1235" name="Google Shape;1235;p16"/>
              <p:cNvGrpSpPr/>
              <p:nvPr/>
            </p:nvGrpSpPr>
            <p:grpSpPr>
              <a:xfrm>
                <a:off x="910941" y="876090"/>
                <a:ext cx="62125" cy="979208"/>
                <a:chOff x="910941" y="876090"/>
                <a:chExt cx="62125" cy="979208"/>
              </a:xfrm>
            </p:grpSpPr>
            <p:sp>
              <p:nvSpPr>
                <p:cNvPr id="1236" name="Google Shape;123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16"/>
              <p:cNvGrpSpPr/>
              <p:nvPr/>
            </p:nvGrpSpPr>
            <p:grpSpPr>
              <a:xfrm>
                <a:off x="773166" y="876090"/>
                <a:ext cx="62125" cy="979208"/>
                <a:chOff x="910941" y="876090"/>
                <a:chExt cx="62125" cy="979208"/>
              </a:xfrm>
            </p:grpSpPr>
            <p:sp>
              <p:nvSpPr>
                <p:cNvPr id="1246" name="Google Shape;124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16"/>
              <p:cNvGrpSpPr/>
              <p:nvPr/>
            </p:nvGrpSpPr>
            <p:grpSpPr>
              <a:xfrm>
                <a:off x="635391" y="876090"/>
                <a:ext cx="62125" cy="979208"/>
                <a:chOff x="910941" y="876090"/>
                <a:chExt cx="62125" cy="979208"/>
              </a:xfrm>
            </p:grpSpPr>
            <p:sp>
              <p:nvSpPr>
                <p:cNvPr id="1256" name="Google Shape;125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16"/>
              <p:cNvGrpSpPr/>
              <p:nvPr/>
            </p:nvGrpSpPr>
            <p:grpSpPr>
              <a:xfrm>
                <a:off x="497616" y="876090"/>
                <a:ext cx="62125" cy="979208"/>
                <a:chOff x="910941" y="876090"/>
                <a:chExt cx="62125" cy="979208"/>
              </a:xfrm>
            </p:grpSpPr>
            <p:sp>
              <p:nvSpPr>
                <p:cNvPr id="1266" name="Google Shape;126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16"/>
              <p:cNvGrpSpPr/>
              <p:nvPr/>
            </p:nvGrpSpPr>
            <p:grpSpPr>
              <a:xfrm>
                <a:off x="359841" y="876090"/>
                <a:ext cx="62125" cy="979208"/>
                <a:chOff x="910941" y="876090"/>
                <a:chExt cx="62125" cy="979208"/>
              </a:xfrm>
            </p:grpSpPr>
            <p:sp>
              <p:nvSpPr>
                <p:cNvPr id="1276" name="Google Shape;127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16"/>
              <p:cNvGrpSpPr/>
              <p:nvPr/>
            </p:nvGrpSpPr>
            <p:grpSpPr>
              <a:xfrm>
                <a:off x="222066" y="876090"/>
                <a:ext cx="62125" cy="979208"/>
                <a:chOff x="910941" y="876090"/>
                <a:chExt cx="62125" cy="979208"/>
              </a:xfrm>
            </p:grpSpPr>
            <p:sp>
              <p:nvSpPr>
                <p:cNvPr id="1286" name="Google Shape;128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16"/>
              <p:cNvGrpSpPr/>
              <p:nvPr/>
            </p:nvGrpSpPr>
            <p:grpSpPr>
              <a:xfrm>
                <a:off x="84291" y="876090"/>
                <a:ext cx="62125" cy="979208"/>
                <a:chOff x="910941" y="876090"/>
                <a:chExt cx="62125" cy="979208"/>
              </a:xfrm>
            </p:grpSpPr>
            <p:sp>
              <p:nvSpPr>
                <p:cNvPr id="1296" name="Google Shape;129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16"/>
              <p:cNvGrpSpPr/>
              <p:nvPr/>
            </p:nvGrpSpPr>
            <p:grpSpPr>
              <a:xfrm>
                <a:off x="-53484" y="876090"/>
                <a:ext cx="62125" cy="979208"/>
                <a:chOff x="910941" y="876090"/>
                <a:chExt cx="62125" cy="979208"/>
              </a:xfrm>
            </p:grpSpPr>
            <p:sp>
              <p:nvSpPr>
                <p:cNvPr id="1306" name="Google Shape;1306;p1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15" name="Google Shape;1315;p16"/>
            <p:cNvSpPr/>
            <p:nvPr/>
          </p:nvSpPr>
          <p:spPr>
            <a:xfrm rot="10800000" flipH="1">
              <a:off x="5956688" y="-591679"/>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rot="10800000" flipH="1">
              <a:off x="865200" y="4632296"/>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16"/>
            <p:cNvGrpSpPr/>
            <p:nvPr/>
          </p:nvGrpSpPr>
          <p:grpSpPr>
            <a:xfrm rot="8556385" flipH="1">
              <a:off x="8138958" y="38490"/>
              <a:ext cx="191654" cy="191644"/>
              <a:chOff x="5939341" y="4763875"/>
              <a:chExt cx="191650" cy="191640"/>
            </a:xfrm>
          </p:grpSpPr>
          <p:sp>
            <p:nvSpPr>
              <p:cNvPr id="1318" name="Google Shape;1318;p16"/>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1" name="Google Shape;1321;p16"/>
            <p:cNvGrpSpPr/>
            <p:nvPr/>
          </p:nvGrpSpPr>
          <p:grpSpPr>
            <a:xfrm rot="1691386" flipH="1">
              <a:off x="399174" y="4075079"/>
              <a:ext cx="191653" cy="191643"/>
              <a:chOff x="5939341" y="4763875"/>
              <a:chExt cx="191650" cy="191640"/>
            </a:xfrm>
          </p:grpSpPr>
          <p:sp>
            <p:nvSpPr>
              <p:cNvPr id="1322" name="Google Shape;1322;p16"/>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16"/>
            <p:cNvGrpSpPr/>
            <p:nvPr/>
          </p:nvGrpSpPr>
          <p:grpSpPr>
            <a:xfrm rot="4516384" flipH="1">
              <a:off x="-417853" y="4422661"/>
              <a:ext cx="1135293" cy="1180991"/>
              <a:chOff x="-87012" y="2672250"/>
              <a:chExt cx="1135350" cy="1181050"/>
            </a:xfrm>
          </p:grpSpPr>
          <p:sp>
            <p:nvSpPr>
              <p:cNvPr id="1326" name="Google Shape;1326;p16"/>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8" name="Google Shape;1328;p16"/>
            <p:cNvSpPr/>
            <p:nvPr/>
          </p:nvSpPr>
          <p:spPr>
            <a:xfrm rot="6540133" flipH="1">
              <a:off x="8134371" y="4797266"/>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rot="2205582" flipH="1">
              <a:off x="1046676" y="190317"/>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rot="-2252875" flipH="1">
              <a:off x="8486152" y="1154284"/>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rot="-7736261" flipH="1">
              <a:off x="5784534" y="5201498"/>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rot="7896746" flipH="1">
              <a:off x="8718532" y="4045578"/>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3" name="Google Shape;1333;p16"/>
            <p:cNvGrpSpPr/>
            <p:nvPr/>
          </p:nvGrpSpPr>
          <p:grpSpPr>
            <a:xfrm rot="10800000">
              <a:off x="-1067008" y="-408125"/>
              <a:ext cx="1873825" cy="1054375"/>
              <a:chOff x="7605480" y="4253459"/>
              <a:chExt cx="1873825" cy="1054375"/>
            </a:xfrm>
          </p:grpSpPr>
          <p:sp>
            <p:nvSpPr>
              <p:cNvPr id="1334" name="Google Shape;1334;p16"/>
              <p:cNvSpPr/>
              <p:nvPr/>
            </p:nvSpPr>
            <p:spPr>
              <a:xfrm>
                <a:off x="7605480" y="4253459"/>
                <a:ext cx="1873825" cy="10543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lt2"/>
              </a:solidFill>
              <a:ln>
                <a:noFill/>
              </a:ln>
            </p:spPr>
          </p:sp>
          <p:grpSp>
            <p:nvGrpSpPr>
              <p:cNvPr id="1335" name="Google Shape;1335;p16"/>
              <p:cNvGrpSpPr/>
              <p:nvPr/>
            </p:nvGrpSpPr>
            <p:grpSpPr>
              <a:xfrm>
                <a:off x="7708460" y="4378406"/>
                <a:ext cx="1357212" cy="655899"/>
                <a:chOff x="7708460" y="4378406"/>
                <a:chExt cx="1357212" cy="655899"/>
              </a:xfrm>
            </p:grpSpPr>
            <p:sp>
              <p:nvSpPr>
                <p:cNvPr id="1336" name="Google Shape;1336;p16"/>
                <p:cNvSpPr/>
                <p:nvPr/>
              </p:nvSpPr>
              <p:spPr>
                <a:xfrm rot="2904166">
                  <a:off x="7818729" y="4667409"/>
                  <a:ext cx="157255" cy="6183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rot="5708697">
                  <a:off x="7932068" y="4922287"/>
                  <a:ext cx="157233" cy="6203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rot="-2852997">
                  <a:off x="8099446" y="4605605"/>
                  <a:ext cx="157346" cy="622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rot="834224">
                  <a:off x="8254187" y="4915570"/>
                  <a:ext cx="157309" cy="6206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rot="7014453">
                  <a:off x="8438042" y="4667287"/>
                  <a:ext cx="157109"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rot="-6691012">
                  <a:off x="8929400" y="4431742"/>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rot="-2852997">
                  <a:off x="8614416" y="4902456"/>
                  <a:ext cx="157346" cy="6221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rot="-8785868">
                  <a:off x="8710562" y="4667269"/>
                  <a:ext cx="157341" cy="62155"/>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rot="2495834">
                  <a:off x="7944407" y="4431722"/>
                  <a:ext cx="157255" cy="622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rot="2565528">
                  <a:off x="8890259" y="4879345"/>
                  <a:ext cx="157310" cy="621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rot="8406625">
                  <a:off x="7710121" y="4915383"/>
                  <a:ext cx="157178" cy="624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47" name="Google Shape;1347;p16"/>
            <p:cNvGrpSpPr/>
            <p:nvPr/>
          </p:nvGrpSpPr>
          <p:grpSpPr>
            <a:xfrm rot="10800000" flipH="1">
              <a:off x="8582375" y="4571846"/>
              <a:ext cx="505200" cy="1752900"/>
              <a:chOff x="7952525" y="-114800"/>
              <a:chExt cx="505200" cy="1752900"/>
            </a:xfrm>
          </p:grpSpPr>
          <p:sp>
            <p:nvSpPr>
              <p:cNvPr id="1348" name="Google Shape;1348;p16"/>
              <p:cNvSpPr/>
              <p:nvPr/>
            </p:nvSpPr>
            <p:spPr>
              <a:xfrm>
                <a:off x="7952525" y="-114800"/>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rot="-6691012">
                <a:off x="8014475" y="-567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rot="5400000">
                <a:off x="8112926" y="548400"/>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rot="151085">
                <a:off x="8040106" y="1446496"/>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rot="1505775">
                <a:off x="8228372" y="1305093"/>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rot="6985096">
                <a:off x="8040071" y="1209304"/>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rot="-3062972">
                <a:off x="8232865" y="1044688"/>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rot="-6447906">
                <a:off x="8248147" y="1488888"/>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rot="-7096711">
                <a:off x="7994676" y="922787"/>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rot="-481301">
                <a:off x="8201999" y="834247"/>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rot="9535862">
                <a:off x="8014564" y="730457"/>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rot="-6691012">
                <a:off x="8263050" y="595180"/>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rot="-3053731">
                <a:off x="8021181" y="37598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rot="1822943">
                <a:off x="8221408" y="349564"/>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rot="348514">
                <a:off x="8172355" y="1831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rot="7643708">
                <a:off x="8248084" y="-24730"/>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rot="3791406">
                <a:off x="7972008" y="187177"/>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16"/>
            <p:cNvGrpSpPr/>
            <p:nvPr/>
          </p:nvGrpSpPr>
          <p:grpSpPr>
            <a:xfrm rot="5400000" flipH="1">
              <a:off x="8259448" y="-60310"/>
              <a:ext cx="1323848" cy="358724"/>
              <a:chOff x="3111721" y="3719070"/>
              <a:chExt cx="2418429" cy="764055"/>
            </a:xfrm>
          </p:grpSpPr>
          <p:sp>
            <p:nvSpPr>
              <p:cNvPr id="1366" name="Google Shape;1366;p16"/>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367" name="Google Shape;1367;p16"/>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1368" name="Google Shape;1368;p16"/>
            <p:cNvGrpSpPr/>
            <p:nvPr/>
          </p:nvGrpSpPr>
          <p:grpSpPr>
            <a:xfrm rot="-8100000" flipH="1">
              <a:off x="7646695" y="4709729"/>
              <a:ext cx="191648" cy="191638"/>
              <a:chOff x="5939341" y="4763875"/>
              <a:chExt cx="191650" cy="191640"/>
            </a:xfrm>
          </p:grpSpPr>
          <p:sp>
            <p:nvSpPr>
              <p:cNvPr id="1369" name="Google Shape;1369;p16"/>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6"/>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2" name="Google Shape;1372;p16"/>
          <p:cNvSpPr txBox="1">
            <a:spLocks noGrp="1"/>
          </p:cNvSpPr>
          <p:nvPr>
            <p:ph type="title"/>
          </p:nvPr>
        </p:nvSpPr>
        <p:spPr>
          <a:xfrm>
            <a:off x="2226600" y="732179"/>
            <a:ext cx="4690800" cy="928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3" name="Google Shape;1373;p16"/>
          <p:cNvSpPr txBox="1">
            <a:spLocks noGrp="1"/>
          </p:cNvSpPr>
          <p:nvPr>
            <p:ph type="subTitle" idx="1"/>
          </p:nvPr>
        </p:nvSpPr>
        <p:spPr>
          <a:xfrm>
            <a:off x="2226600" y="1761240"/>
            <a:ext cx="4690800" cy="1170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4" name="Google Shape;1374;p16"/>
          <p:cNvSpPr txBox="1"/>
          <p:nvPr/>
        </p:nvSpPr>
        <p:spPr>
          <a:xfrm>
            <a:off x="2228850" y="3594765"/>
            <a:ext cx="4686300" cy="556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dk1"/>
                </a:solidFill>
                <a:latin typeface="Actor"/>
                <a:ea typeface="Actor"/>
                <a:cs typeface="Actor"/>
                <a:sym typeface="Actor"/>
                <a:hlinkClick r:id="rId2">
                  <a:extLst>
                    <a:ext uri="{A12FA001-AC4F-418D-AE19-62706E023703}">
                      <ahyp:hlinkClr xmlns:ahyp="http://schemas.microsoft.com/office/drawing/2018/hyperlinkcolor" val="tx"/>
                    </a:ext>
                  </a:extLst>
                </a:hlinkClick>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a:solidFill>
                  <a:schemeClr val="dk1"/>
                </a:solidFill>
                <a:latin typeface="Actor"/>
                <a:ea typeface="Actor"/>
                <a:cs typeface="Actor"/>
                <a:sym typeface="Actor"/>
              </a:rPr>
              <a:t> and content by </a:t>
            </a:r>
            <a:r>
              <a:rPr lang="en" sz="1000" b="1">
                <a:solidFill>
                  <a:schemeClr val="dk1"/>
                </a:solidFill>
                <a:latin typeface="Actor"/>
                <a:ea typeface="Actor"/>
                <a:cs typeface="Actor"/>
                <a:sym typeface="Actor"/>
              </a:rPr>
              <a:t>Swetha Tandri</a:t>
            </a:r>
            <a:endParaRPr sz="1000" b="1">
              <a:solidFill>
                <a:schemeClr val="dk1"/>
              </a:solidFill>
              <a:latin typeface="Actor"/>
              <a:ea typeface="Actor"/>
              <a:cs typeface="Actor"/>
              <a:sym typeface="Acto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375"/>
        <p:cNvGrpSpPr/>
        <p:nvPr/>
      </p:nvGrpSpPr>
      <p:grpSpPr>
        <a:xfrm>
          <a:off x="0" y="0"/>
          <a:ext cx="0" cy="0"/>
          <a:chOff x="0" y="0"/>
          <a:chExt cx="0" cy="0"/>
        </a:xfrm>
      </p:grpSpPr>
      <p:grpSp>
        <p:nvGrpSpPr>
          <p:cNvPr id="1376" name="Google Shape;1376;p17"/>
          <p:cNvGrpSpPr/>
          <p:nvPr/>
        </p:nvGrpSpPr>
        <p:grpSpPr>
          <a:xfrm>
            <a:off x="-120235" y="-271892"/>
            <a:ext cx="9863850" cy="6353017"/>
            <a:chOff x="-120235" y="-271892"/>
            <a:chExt cx="9863850" cy="6353017"/>
          </a:xfrm>
        </p:grpSpPr>
        <p:grpSp>
          <p:nvGrpSpPr>
            <p:cNvPr id="1377" name="Google Shape;1377;p17"/>
            <p:cNvGrpSpPr/>
            <p:nvPr/>
          </p:nvGrpSpPr>
          <p:grpSpPr>
            <a:xfrm rot="9064026" flipH="1">
              <a:off x="116499" y="-50476"/>
              <a:ext cx="1251083" cy="1301545"/>
              <a:chOff x="-87012" y="2672250"/>
              <a:chExt cx="1135350" cy="1181050"/>
            </a:xfrm>
          </p:grpSpPr>
          <p:sp>
            <p:nvSpPr>
              <p:cNvPr id="1378" name="Google Shape;1378;p17"/>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7"/>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0" name="Google Shape;1380;p17"/>
            <p:cNvSpPr/>
            <p:nvPr/>
          </p:nvSpPr>
          <p:spPr>
            <a:xfrm flipH="1">
              <a:off x="7295450" y="366440"/>
              <a:ext cx="1130400" cy="979200"/>
            </a:xfrm>
            <a:prstGeom prst="pie">
              <a:avLst>
                <a:gd name="adj1" fmla="val 10800078"/>
                <a:gd name="adj2" fmla="val 215823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1" name="Google Shape;1381;p17"/>
            <p:cNvGrpSpPr/>
            <p:nvPr/>
          </p:nvGrpSpPr>
          <p:grpSpPr>
            <a:xfrm rot="-2700000" flipH="1">
              <a:off x="6639462" y="-3566"/>
              <a:ext cx="191648" cy="191638"/>
              <a:chOff x="5939341" y="4763875"/>
              <a:chExt cx="191650" cy="191640"/>
            </a:xfrm>
          </p:grpSpPr>
          <p:sp>
            <p:nvSpPr>
              <p:cNvPr id="1382" name="Google Shape;1382;p1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17"/>
            <p:cNvGrpSpPr/>
            <p:nvPr/>
          </p:nvGrpSpPr>
          <p:grpSpPr>
            <a:xfrm rot="-10471184" flipH="1">
              <a:off x="8683360" y="4220213"/>
              <a:ext cx="191644" cy="191634"/>
              <a:chOff x="5939341" y="4763875"/>
              <a:chExt cx="191650" cy="191640"/>
            </a:xfrm>
          </p:grpSpPr>
          <p:sp>
            <p:nvSpPr>
              <p:cNvPr id="1386" name="Google Shape;1386;p1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17"/>
            <p:cNvGrpSpPr/>
            <p:nvPr/>
          </p:nvGrpSpPr>
          <p:grpSpPr>
            <a:xfrm rot="-4437657" flipH="1">
              <a:off x="266617" y="4534510"/>
              <a:ext cx="191655" cy="191645"/>
              <a:chOff x="5939341" y="4763875"/>
              <a:chExt cx="191650" cy="191640"/>
            </a:xfrm>
          </p:grpSpPr>
          <p:sp>
            <p:nvSpPr>
              <p:cNvPr id="1390" name="Google Shape;1390;p1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17"/>
            <p:cNvGrpSpPr/>
            <p:nvPr/>
          </p:nvGrpSpPr>
          <p:grpSpPr>
            <a:xfrm rot="5400000" flipH="1">
              <a:off x="7400142" y="4952075"/>
              <a:ext cx="1752900" cy="505200"/>
              <a:chOff x="-142475" y="4358675"/>
              <a:chExt cx="1752900" cy="505200"/>
            </a:xfrm>
          </p:grpSpPr>
          <p:sp>
            <p:nvSpPr>
              <p:cNvPr id="1394" name="Google Shape;1394;p17"/>
              <p:cNvSpPr/>
              <p:nvPr/>
            </p:nvSpPr>
            <p:spPr>
              <a:xfrm rot="5400000">
                <a:off x="481375" y="3734825"/>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7"/>
              <p:cNvSpPr/>
              <p:nvPr/>
            </p:nvSpPr>
            <p:spPr>
              <a:xfrm rot="-1291012">
                <a:off x="1391659" y="4468033"/>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7"/>
              <p:cNvSpPr/>
              <p:nvPr/>
            </p:nvSpPr>
            <p:spPr>
              <a:xfrm rot="10800000">
                <a:off x="837575" y="4566626"/>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7"/>
              <p:cNvSpPr/>
              <p:nvPr/>
            </p:nvSpPr>
            <p:spPr>
              <a:xfrm rot="5551085">
                <a:off x="-60476" y="4493703"/>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7"/>
              <p:cNvSpPr/>
              <p:nvPr/>
            </p:nvSpPr>
            <p:spPr>
              <a:xfrm rot="6905775">
                <a:off x="80884" y="4681898"/>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7"/>
              <p:cNvSpPr/>
              <p:nvPr/>
            </p:nvSpPr>
            <p:spPr>
              <a:xfrm rot="-9214904">
                <a:off x="176641" y="4493648"/>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7"/>
              <p:cNvSpPr/>
              <p:nvPr/>
            </p:nvSpPr>
            <p:spPr>
              <a:xfrm rot="2337028">
                <a:off x="341395" y="4686477"/>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7"/>
              <p:cNvSpPr/>
              <p:nvPr/>
            </p:nvSpPr>
            <p:spPr>
              <a:xfrm rot="-1047906">
                <a:off x="-102853" y="4701642"/>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7"/>
              <p:cNvSpPr/>
              <p:nvPr/>
            </p:nvSpPr>
            <p:spPr>
              <a:xfrm rot="-1696711">
                <a:off x="463178" y="4448208"/>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7"/>
              <p:cNvSpPr/>
              <p:nvPr/>
            </p:nvSpPr>
            <p:spPr>
              <a:xfrm rot="4918699">
                <a:off x="551854" y="4655560"/>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7"/>
              <p:cNvSpPr/>
              <p:nvPr/>
            </p:nvSpPr>
            <p:spPr>
              <a:xfrm rot="-6664138">
                <a:off x="655525" y="4467959"/>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7"/>
              <p:cNvSpPr/>
              <p:nvPr/>
            </p:nvSpPr>
            <p:spPr>
              <a:xfrm rot="-1291012">
                <a:off x="790809" y="4716608"/>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7"/>
              <p:cNvSpPr/>
              <p:nvPr/>
            </p:nvSpPr>
            <p:spPr>
              <a:xfrm rot="2346269">
                <a:off x="1010025" y="447467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7"/>
              <p:cNvSpPr/>
              <p:nvPr/>
            </p:nvSpPr>
            <p:spPr>
              <a:xfrm rot="7222943">
                <a:off x="1036339" y="4675023"/>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7"/>
              <p:cNvSpPr/>
              <p:nvPr/>
            </p:nvSpPr>
            <p:spPr>
              <a:xfrm rot="5748514">
                <a:off x="1202864" y="46259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
              <p:cNvSpPr/>
              <p:nvPr/>
            </p:nvSpPr>
            <p:spPr>
              <a:xfrm rot="-8556292">
                <a:off x="1410670" y="4701637"/>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7"/>
              <p:cNvSpPr/>
              <p:nvPr/>
            </p:nvSpPr>
            <p:spPr>
              <a:xfrm rot="9191406">
                <a:off x="1198903" y="4425586"/>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17"/>
            <p:cNvSpPr/>
            <p:nvPr/>
          </p:nvSpPr>
          <p:spPr>
            <a:xfrm rot="-2127830" flipH="1">
              <a:off x="159506" y="1856404"/>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7"/>
            <p:cNvSpPr/>
            <p:nvPr/>
          </p:nvSpPr>
          <p:spPr>
            <a:xfrm rot="4882376" flipH="1">
              <a:off x="1899468" y="4829014"/>
              <a:ext cx="40599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7"/>
            <p:cNvSpPr/>
            <p:nvPr/>
          </p:nvSpPr>
          <p:spPr>
            <a:xfrm rot="9126560" flipH="1">
              <a:off x="7125794" y="4782457"/>
              <a:ext cx="405955"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7"/>
            <p:cNvSpPr/>
            <p:nvPr/>
          </p:nvSpPr>
          <p:spPr>
            <a:xfrm rot="2363619" flipH="1">
              <a:off x="539019" y="4782462"/>
              <a:ext cx="406054"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7"/>
            <p:cNvSpPr/>
            <p:nvPr/>
          </p:nvSpPr>
          <p:spPr>
            <a:xfrm rot="-4283464" flipH="1">
              <a:off x="8676495" y="3798862"/>
              <a:ext cx="406133" cy="8424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7"/>
            <p:cNvSpPr/>
            <p:nvPr/>
          </p:nvSpPr>
          <p:spPr>
            <a:xfrm rot="-9562179" flipH="1">
              <a:off x="8676469" y="1856425"/>
              <a:ext cx="406145"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7"/>
            <p:cNvSpPr/>
            <p:nvPr/>
          </p:nvSpPr>
          <p:spPr>
            <a:xfrm rot="7232568" flipH="1">
              <a:off x="1540748" y="202492"/>
              <a:ext cx="406154" cy="843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7"/>
            <p:cNvSpPr/>
            <p:nvPr/>
          </p:nvSpPr>
          <p:spPr>
            <a:xfrm rot="-10120408" flipH="1">
              <a:off x="5551471" y="202432"/>
              <a:ext cx="406313" cy="844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7"/>
            <p:cNvSpPr/>
            <p:nvPr/>
          </p:nvSpPr>
          <p:spPr>
            <a:xfrm rot="8100000" flipH="1">
              <a:off x="8497638" y="120090"/>
              <a:ext cx="346624" cy="346624"/>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7"/>
            <p:cNvSpPr/>
            <p:nvPr/>
          </p:nvSpPr>
          <p:spPr>
            <a:xfrm rot="6540133" flipH="1">
              <a:off x="507008" y="4072910"/>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1" name="Google Shape;1421;p17"/>
            <p:cNvGrpSpPr/>
            <p:nvPr/>
          </p:nvGrpSpPr>
          <p:grpSpPr>
            <a:xfrm rot="10800000" flipH="1">
              <a:off x="8717066" y="2491267"/>
              <a:ext cx="1026550" cy="979208"/>
              <a:chOff x="-53484" y="876090"/>
              <a:chExt cx="1026550" cy="979208"/>
            </a:xfrm>
          </p:grpSpPr>
          <p:grpSp>
            <p:nvGrpSpPr>
              <p:cNvPr id="1422" name="Google Shape;1422;p17"/>
              <p:cNvGrpSpPr/>
              <p:nvPr/>
            </p:nvGrpSpPr>
            <p:grpSpPr>
              <a:xfrm>
                <a:off x="910941" y="876090"/>
                <a:ext cx="62125" cy="979208"/>
                <a:chOff x="910941" y="876090"/>
                <a:chExt cx="62125" cy="979208"/>
              </a:xfrm>
            </p:grpSpPr>
            <p:sp>
              <p:nvSpPr>
                <p:cNvPr id="1423" name="Google Shape;142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17"/>
              <p:cNvGrpSpPr/>
              <p:nvPr/>
            </p:nvGrpSpPr>
            <p:grpSpPr>
              <a:xfrm>
                <a:off x="773166" y="876090"/>
                <a:ext cx="62125" cy="979208"/>
                <a:chOff x="910941" y="876090"/>
                <a:chExt cx="62125" cy="979208"/>
              </a:xfrm>
            </p:grpSpPr>
            <p:sp>
              <p:nvSpPr>
                <p:cNvPr id="1433" name="Google Shape;143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2" name="Google Shape;1442;p17"/>
              <p:cNvGrpSpPr/>
              <p:nvPr/>
            </p:nvGrpSpPr>
            <p:grpSpPr>
              <a:xfrm>
                <a:off x="635391" y="876090"/>
                <a:ext cx="62125" cy="979208"/>
                <a:chOff x="910941" y="876090"/>
                <a:chExt cx="62125" cy="979208"/>
              </a:xfrm>
            </p:grpSpPr>
            <p:sp>
              <p:nvSpPr>
                <p:cNvPr id="1443" name="Google Shape;144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7"/>
              <p:cNvGrpSpPr/>
              <p:nvPr/>
            </p:nvGrpSpPr>
            <p:grpSpPr>
              <a:xfrm>
                <a:off x="497616" y="876090"/>
                <a:ext cx="62125" cy="979208"/>
                <a:chOff x="910941" y="876090"/>
                <a:chExt cx="62125" cy="979208"/>
              </a:xfrm>
            </p:grpSpPr>
            <p:sp>
              <p:nvSpPr>
                <p:cNvPr id="1453" name="Google Shape;145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17"/>
              <p:cNvGrpSpPr/>
              <p:nvPr/>
            </p:nvGrpSpPr>
            <p:grpSpPr>
              <a:xfrm>
                <a:off x="359841" y="876090"/>
                <a:ext cx="62125" cy="979208"/>
                <a:chOff x="910941" y="876090"/>
                <a:chExt cx="62125" cy="979208"/>
              </a:xfrm>
            </p:grpSpPr>
            <p:sp>
              <p:nvSpPr>
                <p:cNvPr id="1463" name="Google Shape;146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17"/>
              <p:cNvGrpSpPr/>
              <p:nvPr/>
            </p:nvGrpSpPr>
            <p:grpSpPr>
              <a:xfrm>
                <a:off x="222066" y="876090"/>
                <a:ext cx="62125" cy="979208"/>
                <a:chOff x="910941" y="876090"/>
                <a:chExt cx="62125" cy="979208"/>
              </a:xfrm>
            </p:grpSpPr>
            <p:sp>
              <p:nvSpPr>
                <p:cNvPr id="1473" name="Google Shape;147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2" name="Google Shape;1482;p17"/>
              <p:cNvGrpSpPr/>
              <p:nvPr/>
            </p:nvGrpSpPr>
            <p:grpSpPr>
              <a:xfrm>
                <a:off x="84291" y="876090"/>
                <a:ext cx="62125" cy="979208"/>
                <a:chOff x="910941" y="876090"/>
                <a:chExt cx="62125" cy="979208"/>
              </a:xfrm>
            </p:grpSpPr>
            <p:sp>
              <p:nvSpPr>
                <p:cNvPr id="1483" name="Google Shape;148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2" name="Google Shape;1492;p17"/>
              <p:cNvGrpSpPr/>
              <p:nvPr/>
            </p:nvGrpSpPr>
            <p:grpSpPr>
              <a:xfrm>
                <a:off x="-53484" y="876090"/>
                <a:ext cx="62125" cy="979208"/>
                <a:chOff x="910941" y="876090"/>
                <a:chExt cx="62125" cy="979208"/>
              </a:xfrm>
            </p:grpSpPr>
            <p:sp>
              <p:nvSpPr>
                <p:cNvPr id="1493" name="Google Shape;1493;p17"/>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7"/>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7"/>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7"/>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7"/>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02" name="Google Shape;1502;p17"/>
            <p:cNvSpPr/>
            <p:nvPr/>
          </p:nvSpPr>
          <p:spPr>
            <a:xfrm rot="10800000" flipH="1">
              <a:off x="1003075" y="4651390"/>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03"/>
        <p:cNvGrpSpPr/>
        <p:nvPr/>
      </p:nvGrpSpPr>
      <p:grpSpPr>
        <a:xfrm>
          <a:off x="0" y="0"/>
          <a:ext cx="0" cy="0"/>
          <a:chOff x="0" y="0"/>
          <a:chExt cx="0" cy="0"/>
        </a:xfrm>
      </p:grpSpPr>
      <p:grpSp>
        <p:nvGrpSpPr>
          <p:cNvPr id="1504" name="Google Shape;1504;p18"/>
          <p:cNvGrpSpPr/>
          <p:nvPr/>
        </p:nvGrpSpPr>
        <p:grpSpPr>
          <a:xfrm>
            <a:off x="-1221310" y="15275"/>
            <a:ext cx="11057198" cy="6354189"/>
            <a:chOff x="-1221310" y="15275"/>
            <a:chExt cx="11057198" cy="6354189"/>
          </a:xfrm>
        </p:grpSpPr>
        <p:grpSp>
          <p:nvGrpSpPr>
            <p:cNvPr id="1505" name="Google Shape;1505;p18"/>
            <p:cNvGrpSpPr/>
            <p:nvPr/>
          </p:nvGrpSpPr>
          <p:grpSpPr>
            <a:xfrm>
              <a:off x="-1221310" y="15275"/>
              <a:ext cx="11057198" cy="6354189"/>
              <a:chOff x="-1221310" y="15275"/>
              <a:chExt cx="11057198" cy="6354189"/>
            </a:xfrm>
          </p:grpSpPr>
          <p:sp>
            <p:nvSpPr>
              <p:cNvPr id="1506" name="Google Shape;1506;p18"/>
              <p:cNvSpPr/>
              <p:nvPr/>
            </p:nvSpPr>
            <p:spPr>
              <a:xfrm rot="-2700000" flipH="1">
                <a:off x="6257952" y="462655"/>
                <a:ext cx="405596"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7" name="Google Shape;1507;p18"/>
              <p:cNvGrpSpPr/>
              <p:nvPr/>
            </p:nvGrpSpPr>
            <p:grpSpPr>
              <a:xfrm flipH="1">
                <a:off x="8809338" y="2875315"/>
                <a:ext cx="1026550" cy="979208"/>
                <a:chOff x="-53484" y="876090"/>
                <a:chExt cx="1026550" cy="979208"/>
              </a:xfrm>
            </p:grpSpPr>
            <p:grpSp>
              <p:nvGrpSpPr>
                <p:cNvPr id="1508" name="Google Shape;1508;p18"/>
                <p:cNvGrpSpPr/>
                <p:nvPr/>
              </p:nvGrpSpPr>
              <p:grpSpPr>
                <a:xfrm>
                  <a:off x="910941" y="876090"/>
                  <a:ext cx="62125" cy="979208"/>
                  <a:chOff x="910941" y="876090"/>
                  <a:chExt cx="62125" cy="979208"/>
                </a:xfrm>
              </p:grpSpPr>
              <p:sp>
                <p:nvSpPr>
                  <p:cNvPr id="1509" name="Google Shape;150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8" name="Google Shape;1518;p18"/>
                <p:cNvGrpSpPr/>
                <p:nvPr/>
              </p:nvGrpSpPr>
              <p:grpSpPr>
                <a:xfrm>
                  <a:off x="773166" y="876090"/>
                  <a:ext cx="62125" cy="979208"/>
                  <a:chOff x="910941" y="876090"/>
                  <a:chExt cx="62125" cy="979208"/>
                </a:xfrm>
              </p:grpSpPr>
              <p:sp>
                <p:nvSpPr>
                  <p:cNvPr id="1519" name="Google Shape;151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18"/>
                <p:cNvGrpSpPr/>
                <p:nvPr/>
              </p:nvGrpSpPr>
              <p:grpSpPr>
                <a:xfrm>
                  <a:off x="635391" y="876090"/>
                  <a:ext cx="62125" cy="979208"/>
                  <a:chOff x="910941" y="876090"/>
                  <a:chExt cx="62125" cy="979208"/>
                </a:xfrm>
              </p:grpSpPr>
              <p:sp>
                <p:nvSpPr>
                  <p:cNvPr id="1529" name="Google Shape;152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18"/>
                <p:cNvGrpSpPr/>
                <p:nvPr/>
              </p:nvGrpSpPr>
              <p:grpSpPr>
                <a:xfrm>
                  <a:off x="497616" y="876090"/>
                  <a:ext cx="62125" cy="979208"/>
                  <a:chOff x="910941" y="876090"/>
                  <a:chExt cx="62125" cy="979208"/>
                </a:xfrm>
              </p:grpSpPr>
              <p:sp>
                <p:nvSpPr>
                  <p:cNvPr id="1539" name="Google Shape;153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18"/>
                <p:cNvGrpSpPr/>
                <p:nvPr/>
              </p:nvGrpSpPr>
              <p:grpSpPr>
                <a:xfrm>
                  <a:off x="359841" y="876090"/>
                  <a:ext cx="62125" cy="979208"/>
                  <a:chOff x="910941" y="876090"/>
                  <a:chExt cx="62125" cy="979208"/>
                </a:xfrm>
              </p:grpSpPr>
              <p:sp>
                <p:nvSpPr>
                  <p:cNvPr id="1549" name="Google Shape;154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18"/>
                <p:cNvGrpSpPr/>
                <p:nvPr/>
              </p:nvGrpSpPr>
              <p:grpSpPr>
                <a:xfrm>
                  <a:off x="222066" y="876090"/>
                  <a:ext cx="62125" cy="979208"/>
                  <a:chOff x="910941" y="876090"/>
                  <a:chExt cx="62125" cy="979208"/>
                </a:xfrm>
              </p:grpSpPr>
              <p:sp>
                <p:nvSpPr>
                  <p:cNvPr id="1559" name="Google Shape;155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18"/>
                <p:cNvGrpSpPr/>
                <p:nvPr/>
              </p:nvGrpSpPr>
              <p:grpSpPr>
                <a:xfrm>
                  <a:off x="84291" y="876090"/>
                  <a:ext cx="62125" cy="979208"/>
                  <a:chOff x="910941" y="876090"/>
                  <a:chExt cx="62125" cy="979208"/>
                </a:xfrm>
              </p:grpSpPr>
              <p:sp>
                <p:nvSpPr>
                  <p:cNvPr id="1569" name="Google Shape;156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18"/>
                <p:cNvGrpSpPr/>
                <p:nvPr/>
              </p:nvGrpSpPr>
              <p:grpSpPr>
                <a:xfrm>
                  <a:off x="-53484" y="876090"/>
                  <a:ext cx="62125" cy="979208"/>
                  <a:chOff x="910941" y="876090"/>
                  <a:chExt cx="62125" cy="979208"/>
                </a:xfrm>
              </p:grpSpPr>
              <p:sp>
                <p:nvSpPr>
                  <p:cNvPr id="1579" name="Google Shape;1579;p1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8" name="Google Shape;1588;p18"/>
              <p:cNvSpPr/>
              <p:nvPr/>
            </p:nvSpPr>
            <p:spPr>
              <a:xfrm flipH="1">
                <a:off x="6846816" y="15275"/>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flipH="1">
                <a:off x="8357178" y="3316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flipH="1">
                <a:off x="157353" y="1478175"/>
                <a:ext cx="505200" cy="346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18"/>
              <p:cNvGrpSpPr/>
              <p:nvPr/>
            </p:nvGrpSpPr>
            <p:grpSpPr>
              <a:xfrm rot="-2243615" flipH="1">
                <a:off x="1312091" y="4596087"/>
                <a:ext cx="191654" cy="191644"/>
                <a:chOff x="5939341" y="4763875"/>
                <a:chExt cx="191650" cy="191640"/>
              </a:xfrm>
            </p:grpSpPr>
            <p:sp>
              <p:nvSpPr>
                <p:cNvPr id="1592" name="Google Shape;1592;p1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5" name="Google Shape;1595;p18"/>
              <p:cNvGrpSpPr/>
              <p:nvPr/>
            </p:nvGrpSpPr>
            <p:grpSpPr>
              <a:xfrm rot="-9108614" flipH="1">
                <a:off x="8492514" y="4309950"/>
                <a:ext cx="191653" cy="191643"/>
                <a:chOff x="5939341" y="4763875"/>
                <a:chExt cx="191650" cy="191640"/>
              </a:xfrm>
            </p:grpSpPr>
            <p:sp>
              <p:nvSpPr>
                <p:cNvPr id="1596" name="Google Shape;1596;p1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18"/>
              <p:cNvGrpSpPr/>
              <p:nvPr/>
            </p:nvGrpSpPr>
            <p:grpSpPr>
              <a:xfrm flipH="1">
                <a:off x="8083953" y="1478163"/>
                <a:ext cx="1135350" cy="1181050"/>
                <a:chOff x="-87012" y="2672250"/>
                <a:chExt cx="1135350" cy="1181050"/>
              </a:xfrm>
            </p:grpSpPr>
            <p:sp>
              <p:nvSpPr>
                <p:cNvPr id="1600" name="Google Shape;1600;p18"/>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8"/>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18"/>
              <p:cNvSpPr/>
              <p:nvPr/>
            </p:nvSpPr>
            <p:spPr>
              <a:xfrm rot="-4259867" flipH="1">
                <a:off x="314127" y="860911"/>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8"/>
              <p:cNvSpPr/>
              <p:nvPr/>
            </p:nvSpPr>
            <p:spPr>
              <a:xfrm rot="-8594418" flipH="1">
                <a:off x="8327662" y="4843664"/>
                <a:ext cx="405541" cy="8424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8"/>
              <p:cNvSpPr/>
              <p:nvPr/>
            </p:nvSpPr>
            <p:spPr>
              <a:xfrm rot="8547125" flipH="1">
                <a:off x="1709398" y="4843632"/>
                <a:ext cx="405628"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8"/>
              <p:cNvSpPr/>
              <p:nvPr/>
            </p:nvSpPr>
            <p:spPr>
              <a:xfrm rot="3063739" flipH="1">
                <a:off x="3008700" y="239686"/>
                <a:ext cx="405744" cy="8428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8"/>
              <p:cNvSpPr/>
              <p:nvPr/>
            </p:nvSpPr>
            <p:spPr>
              <a:xfrm rot="-2903254" flipH="1">
                <a:off x="4050715" y="4882285"/>
                <a:ext cx="405669" cy="8435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7" name="Google Shape;1607;p18"/>
              <p:cNvGrpSpPr/>
              <p:nvPr/>
            </p:nvGrpSpPr>
            <p:grpSpPr>
              <a:xfrm rot="-2068701" flipH="1">
                <a:off x="-654660" y="3609380"/>
                <a:ext cx="1649498" cy="2513966"/>
                <a:chOff x="8543106" y="1985898"/>
                <a:chExt cx="1317585" cy="2007972"/>
              </a:xfrm>
            </p:grpSpPr>
            <p:sp>
              <p:nvSpPr>
                <p:cNvPr id="1608" name="Google Shape;1608;p18"/>
                <p:cNvSpPr/>
                <p:nvPr/>
              </p:nvSpPr>
              <p:spPr>
                <a:xfrm rot="-5905845" flipH="1">
                  <a:off x="8265075" y="2462746"/>
                  <a:ext cx="1873647" cy="1054275"/>
                </a:xfrm>
                <a:custGeom>
                  <a:avLst/>
                  <a:gdLst/>
                  <a:ahLst/>
                  <a:cxnLst/>
                  <a:rect l="l" t="t" r="r" b="b"/>
                  <a:pathLst>
                    <a:path w="74953" h="42175" extrusionOk="0">
                      <a:moveTo>
                        <a:pt x="12774" y="38955"/>
                      </a:moveTo>
                      <a:cubicBezTo>
                        <a:pt x="5332" y="36644"/>
                        <a:pt x="1750" y="33037"/>
                        <a:pt x="429" y="27830"/>
                      </a:cubicBezTo>
                      <a:cubicBezTo>
                        <a:pt x="-892" y="22623"/>
                        <a:pt x="911" y="11955"/>
                        <a:pt x="4848" y="7713"/>
                      </a:cubicBezTo>
                      <a:cubicBezTo>
                        <a:pt x="8785" y="3471"/>
                        <a:pt x="18209" y="1947"/>
                        <a:pt x="24051" y="2379"/>
                      </a:cubicBezTo>
                      <a:cubicBezTo>
                        <a:pt x="29893" y="2811"/>
                        <a:pt x="35329" y="10660"/>
                        <a:pt x="39901" y="10304"/>
                      </a:cubicBezTo>
                      <a:cubicBezTo>
                        <a:pt x="44473" y="9948"/>
                        <a:pt x="46860" y="1160"/>
                        <a:pt x="51483" y="245"/>
                      </a:cubicBezTo>
                      <a:cubicBezTo>
                        <a:pt x="56106" y="-669"/>
                        <a:pt x="63726" y="1007"/>
                        <a:pt x="67637" y="4817"/>
                      </a:cubicBezTo>
                      <a:cubicBezTo>
                        <a:pt x="71549" y="8627"/>
                        <a:pt x="74901" y="17212"/>
                        <a:pt x="74952" y="23105"/>
                      </a:cubicBezTo>
                      <a:cubicBezTo>
                        <a:pt x="75003" y="28998"/>
                        <a:pt x="72921" y="37075"/>
                        <a:pt x="67943" y="40174"/>
                      </a:cubicBezTo>
                      <a:cubicBezTo>
                        <a:pt x="62965" y="43273"/>
                        <a:pt x="54278" y="41901"/>
                        <a:pt x="45083" y="41698"/>
                      </a:cubicBezTo>
                      <a:cubicBezTo>
                        <a:pt x="35888" y="41495"/>
                        <a:pt x="20216" y="41266"/>
                        <a:pt x="12774" y="38955"/>
                      </a:cubicBezTo>
                      <a:close/>
                    </a:path>
                  </a:pathLst>
                </a:custGeom>
                <a:solidFill>
                  <a:schemeClr val="accent3"/>
                </a:solidFill>
                <a:ln>
                  <a:noFill/>
                </a:ln>
              </p:spPr>
            </p:sp>
            <p:grpSp>
              <p:nvGrpSpPr>
                <p:cNvPr id="1609" name="Google Shape;1609;p18"/>
                <p:cNvGrpSpPr/>
                <p:nvPr/>
              </p:nvGrpSpPr>
              <p:grpSpPr>
                <a:xfrm rot="-5905845" flipH="1">
                  <a:off x="8427105" y="2519223"/>
                  <a:ext cx="1357084" cy="655836"/>
                  <a:chOff x="7708460" y="4378406"/>
                  <a:chExt cx="1357212" cy="655899"/>
                </a:xfrm>
              </p:grpSpPr>
              <p:sp>
                <p:nvSpPr>
                  <p:cNvPr id="1610" name="Google Shape;1610;p18"/>
                  <p:cNvSpPr/>
                  <p:nvPr/>
                </p:nvSpPr>
                <p:spPr>
                  <a:xfrm rot="2904166">
                    <a:off x="7818729" y="4667409"/>
                    <a:ext cx="157255" cy="6183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8"/>
                  <p:cNvSpPr/>
                  <p:nvPr/>
                </p:nvSpPr>
                <p:spPr>
                  <a:xfrm rot="5708697">
                    <a:off x="7932068" y="4922287"/>
                    <a:ext cx="157233" cy="6203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8"/>
                  <p:cNvSpPr/>
                  <p:nvPr/>
                </p:nvSpPr>
                <p:spPr>
                  <a:xfrm rot="-2852997">
                    <a:off x="8099446" y="4605605"/>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8"/>
                  <p:cNvSpPr/>
                  <p:nvPr/>
                </p:nvSpPr>
                <p:spPr>
                  <a:xfrm rot="834224">
                    <a:off x="8254187" y="4915570"/>
                    <a:ext cx="157309" cy="6206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8"/>
                  <p:cNvSpPr/>
                  <p:nvPr/>
                </p:nvSpPr>
                <p:spPr>
                  <a:xfrm rot="7014453">
                    <a:off x="8438042" y="4667287"/>
                    <a:ext cx="157109" cy="621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8"/>
                  <p:cNvSpPr/>
                  <p:nvPr/>
                </p:nvSpPr>
                <p:spPr>
                  <a:xfrm rot="-6691012">
                    <a:off x="8929400" y="4431742"/>
                    <a:ext cx="157044" cy="62227"/>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8"/>
                  <p:cNvSpPr/>
                  <p:nvPr/>
                </p:nvSpPr>
                <p:spPr>
                  <a:xfrm rot="-2852997">
                    <a:off x="8614416" y="4902456"/>
                    <a:ext cx="157346" cy="62216"/>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8"/>
                  <p:cNvSpPr/>
                  <p:nvPr/>
                </p:nvSpPr>
                <p:spPr>
                  <a:xfrm rot="-8785868">
                    <a:off x="8710562" y="4667269"/>
                    <a:ext cx="157341" cy="62155"/>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8"/>
                  <p:cNvSpPr/>
                  <p:nvPr/>
                </p:nvSpPr>
                <p:spPr>
                  <a:xfrm rot="2495834">
                    <a:off x="7944407" y="4431722"/>
                    <a:ext cx="157255" cy="62259"/>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8"/>
                  <p:cNvSpPr/>
                  <p:nvPr/>
                </p:nvSpPr>
                <p:spPr>
                  <a:xfrm rot="2565528">
                    <a:off x="8890259" y="4879345"/>
                    <a:ext cx="157310" cy="6219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8"/>
                  <p:cNvSpPr/>
                  <p:nvPr/>
                </p:nvSpPr>
                <p:spPr>
                  <a:xfrm rot="8406625">
                    <a:off x="7710121" y="4915383"/>
                    <a:ext cx="157178" cy="62418"/>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1" name="Google Shape;1621;p18"/>
              <p:cNvGrpSpPr/>
              <p:nvPr/>
            </p:nvGrpSpPr>
            <p:grpSpPr>
              <a:xfrm flipH="1">
                <a:off x="6634007" y="4706420"/>
                <a:ext cx="1323848" cy="358724"/>
                <a:chOff x="3111721" y="3719070"/>
                <a:chExt cx="2418429" cy="764055"/>
              </a:xfrm>
            </p:grpSpPr>
            <p:sp>
              <p:nvSpPr>
                <p:cNvPr id="1622" name="Google Shape;1622;p18"/>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1623" name="Google Shape;1623;p18"/>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nvGrpSpPr>
              <p:cNvPr id="1624" name="Google Shape;1624;p18"/>
              <p:cNvGrpSpPr/>
              <p:nvPr/>
            </p:nvGrpSpPr>
            <p:grpSpPr>
              <a:xfrm rot="2700000" flipH="1">
                <a:off x="1898535" y="186016"/>
                <a:ext cx="191648" cy="191638"/>
                <a:chOff x="5939341" y="4763875"/>
                <a:chExt cx="191650" cy="191640"/>
              </a:xfrm>
            </p:grpSpPr>
            <p:sp>
              <p:nvSpPr>
                <p:cNvPr id="1625" name="Google Shape;1625;p1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28" name="Google Shape;1628;p18"/>
            <p:cNvSpPr/>
            <p:nvPr/>
          </p:nvSpPr>
          <p:spPr>
            <a:xfrm rot="5400000">
              <a:off x="483713" y="-188975"/>
              <a:ext cx="237300" cy="939900"/>
            </a:xfrm>
            <a:prstGeom prst="roundRect">
              <a:avLst>
                <a:gd name="adj" fmla="val 50000"/>
              </a:avLst>
            </a:prstGeom>
            <a:solidFill>
              <a:schemeClr val="accent2"/>
            </a:solidFill>
            <a:ln>
              <a:noFill/>
            </a:ln>
            <a:effectLst>
              <a:outerShdw dist="8572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9"/>
        <p:cNvGrpSpPr/>
        <p:nvPr/>
      </p:nvGrpSpPr>
      <p:grpSpPr>
        <a:xfrm>
          <a:off x="0" y="0"/>
          <a:ext cx="0" cy="0"/>
          <a:chOff x="0" y="0"/>
          <a:chExt cx="0" cy="0"/>
        </a:xfrm>
      </p:grpSpPr>
      <p:grpSp>
        <p:nvGrpSpPr>
          <p:cNvPr id="150" name="Google Shape;150;p3"/>
          <p:cNvGrpSpPr/>
          <p:nvPr/>
        </p:nvGrpSpPr>
        <p:grpSpPr>
          <a:xfrm>
            <a:off x="-978953" y="-962961"/>
            <a:ext cx="10131414" cy="6345819"/>
            <a:chOff x="-978953" y="-962961"/>
            <a:chExt cx="10131414" cy="6345819"/>
          </a:xfrm>
        </p:grpSpPr>
        <p:sp>
          <p:nvSpPr>
            <p:cNvPr id="151" name="Google Shape;151;p3"/>
            <p:cNvSpPr/>
            <p:nvPr/>
          </p:nvSpPr>
          <p:spPr>
            <a:xfrm rot="-5400000">
              <a:off x="7951388" y="4216000"/>
              <a:ext cx="1130400" cy="979200"/>
            </a:xfrm>
            <a:prstGeom prst="pie">
              <a:avLst>
                <a:gd name="adj1" fmla="val 10800078"/>
                <a:gd name="adj2" fmla="val 2158235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152;p3"/>
            <p:cNvGrpSpPr/>
            <p:nvPr/>
          </p:nvGrpSpPr>
          <p:grpSpPr>
            <a:xfrm>
              <a:off x="8003316" y="4358665"/>
              <a:ext cx="1026550" cy="979208"/>
              <a:chOff x="-53484" y="876090"/>
              <a:chExt cx="1026550" cy="979208"/>
            </a:xfrm>
          </p:grpSpPr>
          <p:grpSp>
            <p:nvGrpSpPr>
              <p:cNvPr id="153" name="Google Shape;153;p3"/>
              <p:cNvGrpSpPr/>
              <p:nvPr/>
            </p:nvGrpSpPr>
            <p:grpSpPr>
              <a:xfrm>
                <a:off x="910941" y="876090"/>
                <a:ext cx="62125" cy="979208"/>
                <a:chOff x="910941" y="876090"/>
                <a:chExt cx="62125" cy="979208"/>
              </a:xfrm>
            </p:grpSpPr>
            <p:sp>
              <p:nvSpPr>
                <p:cNvPr id="154" name="Google Shape;15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3"/>
              <p:cNvGrpSpPr/>
              <p:nvPr/>
            </p:nvGrpSpPr>
            <p:grpSpPr>
              <a:xfrm>
                <a:off x="773166" y="876090"/>
                <a:ext cx="62125" cy="979208"/>
                <a:chOff x="910941" y="876090"/>
                <a:chExt cx="62125" cy="979208"/>
              </a:xfrm>
            </p:grpSpPr>
            <p:sp>
              <p:nvSpPr>
                <p:cNvPr id="164" name="Google Shape;16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3"/>
              <p:cNvGrpSpPr/>
              <p:nvPr/>
            </p:nvGrpSpPr>
            <p:grpSpPr>
              <a:xfrm>
                <a:off x="635391" y="876090"/>
                <a:ext cx="62125" cy="979208"/>
                <a:chOff x="910941" y="876090"/>
                <a:chExt cx="62125" cy="979208"/>
              </a:xfrm>
            </p:grpSpPr>
            <p:sp>
              <p:nvSpPr>
                <p:cNvPr id="174" name="Google Shape;17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3"/>
              <p:cNvGrpSpPr/>
              <p:nvPr/>
            </p:nvGrpSpPr>
            <p:grpSpPr>
              <a:xfrm>
                <a:off x="497616" y="876090"/>
                <a:ext cx="62125" cy="979208"/>
                <a:chOff x="910941" y="876090"/>
                <a:chExt cx="62125" cy="979208"/>
              </a:xfrm>
            </p:grpSpPr>
            <p:sp>
              <p:nvSpPr>
                <p:cNvPr id="184" name="Google Shape;18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3"/>
              <p:cNvGrpSpPr/>
              <p:nvPr/>
            </p:nvGrpSpPr>
            <p:grpSpPr>
              <a:xfrm>
                <a:off x="359841" y="876090"/>
                <a:ext cx="62125" cy="979208"/>
                <a:chOff x="910941" y="876090"/>
                <a:chExt cx="62125" cy="979208"/>
              </a:xfrm>
            </p:grpSpPr>
            <p:sp>
              <p:nvSpPr>
                <p:cNvPr id="194" name="Google Shape;19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3"/>
              <p:cNvGrpSpPr/>
              <p:nvPr/>
            </p:nvGrpSpPr>
            <p:grpSpPr>
              <a:xfrm>
                <a:off x="222066" y="876090"/>
                <a:ext cx="62125" cy="979208"/>
                <a:chOff x="910941" y="876090"/>
                <a:chExt cx="62125" cy="979208"/>
              </a:xfrm>
            </p:grpSpPr>
            <p:sp>
              <p:nvSpPr>
                <p:cNvPr id="204" name="Google Shape;20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3"/>
              <p:cNvGrpSpPr/>
              <p:nvPr/>
            </p:nvGrpSpPr>
            <p:grpSpPr>
              <a:xfrm>
                <a:off x="84291" y="876090"/>
                <a:ext cx="62125" cy="979208"/>
                <a:chOff x="910941" y="876090"/>
                <a:chExt cx="62125" cy="979208"/>
              </a:xfrm>
            </p:grpSpPr>
            <p:sp>
              <p:nvSpPr>
                <p:cNvPr id="214" name="Google Shape;21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3"/>
              <p:cNvGrpSpPr/>
              <p:nvPr/>
            </p:nvGrpSpPr>
            <p:grpSpPr>
              <a:xfrm>
                <a:off x="-53484" y="876090"/>
                <a:ext cx="62125" cy="979208"/>
                <a:chOff x="910941" y="876090"/>
                <a:chExt cx="62125" cy="979208"/>
              </a:xfrm>
            </p:grpSpPr>
            <p:sp>
              <p:nvSpPr>
                <p:cNvPr id="224" name="Google Shape;224;p3"/>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3" name="Google Shape;233;p3"/>
            <p:cNvGrpSpPr/>
            <p:nvPr/>
          </p:nvGrpSpPr>
          <p:grpSpPr>
            <a:xfrm rot="-10420984">
              <a:off x="7361952" y="-874885"/>
              <a:ext cx="1698464" cy="1766831"/>
              <a:chOff x="-87012" y="2672250"/>
              <a:chExt cx="1135350" cy="1181050"/>
            </a:xfrm>
          </p:grpSpPr>
          <p:sp>
            <p:nvSpPr>
              <p:cNvPr id="234" name="Google Shape;234;p3"/>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
            <p:cNvGrpSpPr/>
            <p:nvPr/>
          </p:nvGrpSpPr>
          <p:grpSpPr>
            <a:xfrm>
              <a:off x="7087458" y="-103947"/>
              <a:ext cx="1384865" cy="1283978"/>
              <a:chOff x="6782658" y="124653"/>
              <a:chExt cx="1384865" cy="1283978"/>
            </a:xfrm>
          </p:grpSpPr>
          <p:sp>
            <p:nvSpPr>
              <p:cNvPr id="237" name="Google Shape;237;p3"/>
              <p:cNvSpPr/>
              <p:nvPr/>
            </p:nvSpPr>
            <p:spPr>
              <a:xfrm rot="10186987" flipH="1">
                <a:off x="7034633" y="439517"/>
                <a:ext cx="157294" cy="6185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rot="7385008" flipH="1">
                <a:off x="7281369" y="309241"/>
                <a:ext cx="157183"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rot="-5655878" flipH="1">
                <a:off x="7217140" y="661421"/>
                <a:ext cx="157336" cy="6226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rot="-9340956" flipH="1">
                <a:off x="7530333" y="513689"/>
                <a:ext cx="157361" cy="6202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rot="6073450" flipH="1">
                <a:off x="7521192" y="822247"/>
                <a:ext cx="157207" cy="6213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rot="-1817277" flipH="1">
                <a:off x="7761944" y="1311052"/>
                <a:ext cx="157035"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rot="-5655878" flipH="1">
                <a:off x="7805397" y="746532"/>
                <a:ext cx="157336" cy="6226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rot="275480" flipH="1">
                <a:off x="7735465" y="990876"/>
                <a:ext cx="157405" cy="6201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rot="10596471" flipH="1">
                <a:off x="6987707" y="702168"/>
                <a:ext cx="157175" cy="622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rot="10524520" flipH="1">
                <a:off x="8007820" y="935066"/>
                <a:ext cx="157405" cy="6230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rot="4686681" flipH="1">
                <a:off x="7102787" y="177046"/>
                <a:ext cx="157274" cy="6231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rot="-5655878" flipH="1">
                <a:off x="6740890" y="572146"/>
                <a:ext cx="157336" cy="6226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rot="7385008" flipH="1">
                <a:off x="7206969" y="1001291"/>
                <a:ext cx="157183"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rot="6073450" flipH="1">
                <a:off x="7469092" y="1134772"/>
                <a:ext cx="157207" cy="6213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
            <p:cNvGrpSpPr/>
            <p:nvPr/>
          </p:nvGrpSpPr>
          <p:grpSpPr>
            <a:xfrm>
              <a:off x="2085316" y="4822735"/>
              <a:ext cx="613200" cy="203475"/>
              <a:chOff x="502391" y="461197"/>
              <a:chExt cx="613200" cy="203475"/>
            </a:xfrm>
          </p:grpSpPr>
          <p:grpSp>
            <p:nvGrpSpPr>
              <p:cNvPr id="252" name="Google Shape;252;p3"/>
              <p:cNvGrpSpPr/>
              <p:nvPr/>
            </p:nvGrpSpPr>
            <p:grpSpPr>
              <a:xfrm>
                <a:off x="502391" y="602572"/>
                <a:ext cx="613200" cy="62100"/>
                <a:chOff x="502391" y="602572"/>
                <a:chExt cx="613200" cy="62100"/>
              </a:xfrm>
            </p:grpSpPr>
            <p:sp>
              <p:nvSpPr>
                <p:cNvPr id="253" name="Google Shape;253;p3"/>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3"/>
              <p:cNvGrpSpPr/>
              <p:nvPr/>
            </p:nvGrpSpPr>
            <p:grpSpPr>
              <a:xfrm>
                <a:off x="502391" y="461197"/>
                <a:ext cx="613200" cy="62100"/>
                <a:chOff x="502391" y="602572"/>
                <a:chExt cx="613200" cy="62100"/>
              </a:xfrm>
            </p:grpSpPr>
            <p:sp>
              <p:nvSpPr>
                <p:cNvPr id="259" name="Google Shape;259;p3"/>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4" name="Google Shape;264;p3"/>
            <p:cNvSpPr/>
            <p:nvPr/>
          </p:nvSpPr>
          <p:spPr>
            <a:xfrm>
              <a:off x="8732325" y="5573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338488" y="4546150"/>
              <a:ext cx="505200" cy="3465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rot="9879501">
              <a:off x="1018047" y="4828670"/>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3"/>
            <p:cNvGrpSpPr/>
            <p:nvPr/>
          </p:nvGrpSpPr>
          <p:grpSpPr>
            <a:xfrm>
              <a:off x="-978953" y="-666752"/>
              <a:ext cx="2271650" cy="2045375"/>
              <a:chOff x="-597953" y="-430502"/>
              <a:chExt cx="2271650" cy="2045375"/>
            </a:xfrm>
          </p:grpSpPr>
          <p:sp>
            <p:nvSpPr>
              <p:cNvPr id="268" name="Google Shape;268;p3"/>
              <p:cNvSpPr/>
              <p:nvPr/>
            </p:nvSpPr>
            <p:spPr>
              <a:xfrm>
                <a:off x="-597953" y="-430502"/>
                <a:ext cx="2271650" cy="2045375"/>
              </a:xfrm>
              <a:custGeom>
                <a:avLst/>
                <a:gdLst/>
                <a:ahLst/>
                <a:cxnLst/>
                <a:rect l="l" t="t" r="r" b="b"/>
                <a:pathLst>
                  <a:path w="90866" h="81815" extrusionOk="0">
                    <a:moveTo>
                      <a:pt x="3677" y="63952"/>
                    </a:moveTo>
                    <a:cubicBezTo>
                      <a:pt x="6158" y="73874"/>
                      <a:pt x="10325" y="78438"/>
                      <a:pt x="16179" y="80621"/>
                    </a:cubicBezTo>
                    <a:cubicBezTo>
                      <a:pt x="22033" y="82804"/>
                      <a:pt x="33741" y="81911"/>
                      <a:pt x="38801" y="77049"/>
                    </a:cubicBezTo>
                    <a:cubicBezTo>
                      <a:pt x="43861" y="72187"/>
                      <a:pt x="42770" y="57900"/>
                      <a:pt x="46540" y="51451"/>
                    </a:cubicBezTo>
                    <a:cubicBezTo>
                      <a:pt x="50310" y="45002"/>
                      <a:pt x="54676" y="41728"/>
                      <a:pt x="61423" y="38354"/>
                    </a:cubicBezTo>
                    <a:cubicBezTo>
                      <a:pt x="68170" y="34981"/>
                      <a:pt x="82457" y="35179"/>
                      <a:pt x="87021" y="31210"/>
                    </a:cubicBezTo>
                    <a:cubicBezTo>
                      <a:pt x="91585" y="27241"/>
                      <a:pt x="91784" y="19502"/>
                      <a:pt x="88807" y="14541"/>
                    </a:cubicBezTo>
                    <a:cubicBezTo>
                      <a:pt x="85831" y="9580"/>
                      <a:pt x="80473" y="3429"/>
                      <a:pt x="69162" y="1445"/>
                    </a:cubicBezTo>
                    <a:cubicBezTo>
                      <a:pt x="57851" y="-539"/>
                      <a:pt x="32252" y="-639"/>
                      <a:pt x="20941" y="2635"/>
                    </a:cubicBezTo>
                    <a:cubicBezTo>
                      <a:pt x="9630" y="5909"/>
                      <a:pt x="4173" y="10871"/>
                      <a:pt x="1296" y="21090"/>
                    </a:cubicBezTo>
                    <a:cubicBezTo>
                      <a:pt x="-1581" y="31310"/>
                      <a:pt x="1197" y="54030"/>
                      <a:pt x="3677" y="63952"/>
                    </a:cubicBezTo>
                    <a:close/>
                  </a:path>
                </a:pathLst>
              </a:custGeom>
              <a:noFill/>
              <a:ln w="38100" cap="flat" cmpd="sng">
                <a:solidFill>
                  <a:schemeClr val="dk1"/>
                </a:solidFill>
                <a:prstDash val="solid"/>
                <a:round/>
                <a:headEnd type="none" w="med" len="med"/>
                <a:tailEnd type="none" w="med" len="med"/>
              </a:ln>
            </p:spPr>
          </p:sp>
          <p:sp>
            <p:nvSpPr>
              <p:cNvPr id="269" name="Google Shape;269;p3"/>
              <p:cNvSpPr/>
              <p:nvPr/>
            </p:nvSpPr>
            <p:spPr>
              <a:xfrm>
                <a:off x="-429459" y="-303215"/>
                <a:ext cx="1879050" cy="1788275"/>
              </a:xfrm>
              <a:custGeom>
                <a:avLst/>
                <a:gdLst/>
                <a:ahLst/>
                <a:cxnLst/>
                <a:rect l="l" t="t" r="r" b="b"/>
                <a:pathLst>
                  <a:path w="75162" h="71531" extrusionOk="0">
                    <a:moveTo>
                      <a:pt x="1700" y="16892"/>
                    </a:moveTo>
                    <a:cubicBezTo>
                      <a:pt x="-1822" y="26864"/>
                      <a:pt x="856" y="51272"/>
                      <a:pt x="3188" y="60350"/>
                    </a:cubicBezTo>
                    <a:cubicBezTo>
                      <a:pt x="5520" y="69429"/>
                      <a:pt x="10977" y="70520"/>
                      <a:pt x="15690" y="71363"/>
                    </a:cubicBezTo>
                    <a:cubicBezTo>
                      <a:pt x="20403" y="72206"/>
                      <a:pt x="27894" y="69825"/>
                      <a:pt x="31466" y="65410"/>
                    </a:cubicBezTo>
                    <a:cubicBezTo>
                      <a:pt x="35038" y="60995"/>
                      <a:pt x="34343" y="50577"/>
                      <a:pt x="37121" y="44872"/>
                    </a:cubicBezTo>
                    <a:cubicBezTo>
                      <a:pt x="39899" y="39167"/>
                      <a:pt x="42627" y="34404"/>
                      <a:pt x="48134" y="31179"/>
                    </a:cubicBezTo>
                    <a:cubicBezTo>
                      <a:pt x="53641" y="27954"/>
                      <a:pt x="65696" y="28352"/>
                      <a:pt x="70161" y="25524"/>
                    </a:cubicBezTo>
                    <a:cubicBezTo>
                      <a:pt x="74626" y="22696"/>
                      <a:pt x="75717" y="17636"/>
                      <a:pt x="74923" y="14213"/>
                    </a:cubicBezTo>
                    <a:cubicBezTo>
                      <a:pt x="74129" y="10790"/>
                      <a:pt x="73832" y="7268"/>
                      <a:pt x="65398" y="4986"/>
                    </a:cubicBezTo>
                    <a:cubicBezTo>
                      <a:pt x="56965" y="2704"/>
                      <a:pt x="34938" y="-1463"/>
                      <a:pt x="24322" y="521"/>
                    </a:cubicBezTo>
                    <a:cubicBezTo>
                      <a:pt x="13706" y="2505"/>
                      <a:pt x="5222" y="6921"/>
                      <a:pt x="1700" y="16892"/>
                    </a:cubicBezTo>
                    <a:close/>
                  </a:path>
                </a:pathLst>
              </a:custGeom>
              <a:noFill/>
              <a:ln w="38100" cap="flat" cmpd="sng">
                <a:solidFill>
                  <a:schemeClr val="dk1"/>
                </a:solidFill>
                <a:prstDash val="solid"/>
                <a:round/>
                <a:headEnd type="none" w="med" len="med"/>
                <a:tailEnd type="none" w="med" len="med"/>
              </a:ln>
            </p:spPr>
          </p:sp>
          <p:sp>
            <p:nvSpPr>
              <p:cNvPr id="270" name="Google Shape;270;p3"/>
              <p:cNvSpPr/>
              <p:nvPr/>
            </p:nvSpPr>
            <p:spPr>
              <a:xfrm>
                <a:off x="-255266" y="-196009"/>
                <a:ext cx="1413800" cy="1541225"/>
              </a:xfrm>
              <a:custGeom>
                <a:avLst/>
                <a:gdLst/>
                <a:ahLst/>
                <a:cxnLst/>
                <a:rect l="l" t="t" r="r" b="b"/>
                <a:pathLst>
                  <a:path w="56552" h="61649" extrusionOk="0">
                    <a:moveTo>
                      <a:pt x="91" y="30165"/>
                    </a:moveTo>
                    <a:cubicBezTo>
                      <a:pt x="289" y="37557"/>
                      <a:pt x="388" y="50256"/>
                      <a:pt x="3067" y="55465"/>
                    </a:cubicBezTo>
                    <a:cubicBezTo>
                      <a:pt x="5746" y="60674"/>
                      <a:pt x="12791" y="62311"/>
                      <a:pt x="16164" y="61418"/>
                    </a:cubicBezTo>
                    <a:cubicBezTo>
                      <a:pt x="19538" y="60525"/>
                      <a:pt x="21522" y="56607"/>
                      <a:pt x="23308" y="50108"/>
                    </a:cubicBezTo>
                    <a:cubicBezTo>
                      <a:pt x="25094" y="43609"/>
                      <a:pt x="21870" y="28479"/>
                      <a:pt x="26880" y="22426"/>
                    </a:cubicBezTo>
                    <a:cubicBezTo>
                      <a:pt x="31891" y="16374"/>
                      <a:pt x="48857" y="16869"/>
                      <a:pt x="53371" y="13793"/>
                    </a:cubicBezTo>
                    <a:cubicBezTo>
                      <a:pt x="57885" y="10717"/>
                      <a:pt x="57141" y="6203"/>
                      <a:pt x="53966" y="3971"/>
                    </a:cubicBezTo>
                    <a:cubicBezTo>
                      <a:pt x="50791" y="1739"/>
                      <a:pt x="41266" y="846"/>
                      <a:pt x="34321" y="399"/>
                    </a:cubicBezTo>
                    <a:cubicBezTo>
                      <a:pt x="27376" y="-47"/>
                      <a:pt x="17702" y="-494"/>
                      <a:pt x="12295" y="1292"/>
                    </a:cubicBezTo>
                    <a:cubicBezTo>
                      <a:pt x="6888" y="3078"/>
                      <a:pt x="3911" y="6303"/>
                      <a:pt x="1877" y="11115"/>
                    </a:cubicBezTo>
                    <a:cubicBezTo>
                      <a:pt x="-157" y="15927"/>
                      <a:pt x="-107" y="22773"/>
                      <a:pt x="91" y="30165"/>
                    </a:cubicBezTo>
                    <a:close/>
                  </a:path>
                </a:pathLst>
              </a:custGeom>
              <a:noFill/>
              <a:ln w="38100" cap="flat" cmpd="sng">
                <a:solidFill>
                  <a:schemeClr val="dk1"/>
                </a:solidFill>
                <a:prstDash val="solid"/>
                <a:round/>
                <a:headEnd type="none" w="med" len="med"/>
                <a:tailEnd type="none" w="med" len="med"/>
              </a:ln>
            </p:spPr>
          </p:sp>
          <p:sp>
            <p:nvSpPr>
              <p:cNvPr id="271" name="Google Shape;271;p3"/>
              <p:cNvSpPr/>
              <p:nvPr/>
            </p:nvSpPr>
            <p:spPr>
              <a:xfrm>
                <a:off x="-129254" y="-97610"/>
                <a:ext cx="597350" cy="1280025"/>
              </a:xfrm>
              <a:custGeom>
                <a:avLst/>
                <a:gdLst/>
                <a:ahLst/>
                <a:cxnLst/>
                <a:rect l="l" t="t" r="r" b="b"/>
                <a:pathLst>
                  <a:path w="23894" h="51201" extrusionOk="0">
                    <a:moveTo>
                      <a:pt x="1003" y="41111"/>
                    </a:moveTo>
                    <a:cubicBezTo>
                      <a:pt x="1747" y="47660"/>
                      <a:pt x="3285" y="49445"/>
                      <a:pt x="4872" y="50636"/>
                    </a:cubicBezTo>
                    <a:cubicBezTo>
                      <a:pt x="6460" y="51827"/>
                      <a:pt x="9982" y="51182"/>
                      <a:pt x="10528" y="48255"/>
                    </a:cubicBezTo>
                    <a:cubicBezTo>
                      <a:pt x="11074" y="45328"/>
                      <a:pt x="8395" y="39424"/>
                      <a:pt x="8147" y="33074"/>
                    </a:cubicBezTo>
                    <a:cubicBezTo>
                      <a:pt x="7899" y="26724"/>
                      <a:pt x="6560" y="14669"/>
                      <a:pt x="9040" y="10155"/>
                    </a:cubicBezTo>
                    <a:cubicBezTo>
                      <a:pt x="11520" y="5641"/>
                      <a:pt x="21094" y="7625"/>
                      <a:pt x="23029" y="5988"/>
                    </a:cubicBezTo>
                    <a:cubicBezTo>
                      <a:pt x="24964" y="4351"/>
                      <a:pt x="23426" y="1027"/>
                      <a:pt x="20648" y="332"/>
                    </a:cubicBezTo>
                    <a:cubicBezTo>
                      <a:pt x="17870" y="-363"/>
                      <a:pt x="9734" y="-15"/>
                      <a:pt x="6361" y="1820"/>
                    </a:cubicBezTo>
                    <a:cubicBezTo>
                      <a:pt x="2988" y="3656"/>
                      <a:pt x="1301" y="4797"/>
                      <a:pt x="408" y="11345"/>
                    </a:cubicBezTo>
                    <a:cubicBezTo>
                      <a:pt x="-485" y="17894"/>
                      <a:pt x="259" y="34563"/>
                      <a:pt x="1003" y="41111"/>
                    </a:cubicBezTo>
                    <a:close/>
                  </a:path>
                </a:pathLst>
              </a:custGeom>
              <a:noFill/>
              <a:ln w="38100" cap="flat" cmpd="sng">
                <a:solidFill>
                  <a:schemeClr val="dk1"/>
                </a:solidFill>
                <a:prstDash val="solid"/>
                <a:round/>
                <a:headEnd type="none" w="med" len="med"/>
                <a:tailEnd type="none" w="med" len="med"/>
              </a:ln>
            </p:spPr>
          </p:sp>
        </p:grpSp>
        <p:sp>
          <p:nvSpPr>
            <p:cNvPr id="272" name="Google Shape;272;p3"/>
            <p:cNvSpPr/>
            <p:nvPr/>
          </p:nvSpPr>
          <p:spPr>
            <a:xfrm rot="5912600">
              <a:off x="3208067" y="5133685"/>
              <a:ext cx="40590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rot="-897031">
              <a:off x="8736245" y="3677865"/>
              <a:ext cx="405838" cy="8441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rot="3935676">
              <a:off x="7062234" y="4377481"/>
              <a:ext cx="405866" cy="8431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rot="9366379">
              <a:off x="159559" y="3934112"/>
              <a:ext cx="405885" cy="8434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rot="-8098203">
              <a:off x="1960410" y="-189289"/>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rot="-8098203">
              <a:off x="6144260" y="70861"/>
              <a:ext cx="405809"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
            <p:cNvGrpSpPr/>
            <p:nvPr/>
          </p:nvGrpSpPr>
          <p:grpSpPr>
            <a:xfrm rot="3414734">
              <a:off x="1221041" y="277035"/>
              <a:ext cx="191642" cy="191632"/>
              <a:chOff x="5939341" y="4763875"/>
              <a:chExt cx="191650" cy="191640"/>
            </a:xfrm>
          </p:grpSpPr>
          <p:sp>
            <p:nvSpPr>
              <p:cNvPr id="279" name="Google Shape;279;p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 name="Google Shape;282;p3"/>
            <p:cNvGrpSpPr/>
            <p:nvPr/>
          </p:nvGrpSpPr>
          <p:grpSpPr>
            <a:xfrm rot="8597638">
              <a:off x="6913214" y="4800695"/>
              <a:ext cx="191647" cy="191637"/>
              <a:chOff x="5939341" y="4763875"/>
              <a:chExt cx="191650" cy="191640"/>
            </a:xfrm>
          </p:grpSpPr>
          <p:sp>
            <p:nvSpPr>
              <p:cNvPr id="283" name="Google Shape;283;p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3"/>
            <p:cNvGrpSpPr/>
            <p:nvPr/>
          </p:nvGrpSpPr>
          <p:grpSpPr>
            <a:xfrm rot="-9813291">
              <a:off x="5306158" y="150091"/>
              <a:ext cx="191652" cy="191642"/>
              <a:chOff x="5939341" y="4763875"/>
              <a:chExt cx="191650" cy="191640"/>
            </a:xfrm>
          </p:grpSpPr>
          <p:sp>
            <p:nvSpPr>
              <p:cNvPr id="287" name="Google Shape;287;p3"/>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0" name="Google Shape;290;p3"/>
          <p:cNvSpPr txBox="1">
            <a:spLocks noGrp="1"/>
          </p:cNvSpPr>
          <p:nvPr>
            <p:ph type="title" hasCustomPrompt="1"/>
          </p:nvPr>
        </p:nvSpPr>
        <p:spPr>
          <a:xfrm>
            <a:off x="4008300" y="1516577"/>
            <a:ext cx="1127400" cy="946500"/>
          </a:xfrm>
          <a:prstGeom prst="rect">
            <a:avLst/>
          </a:prstGeom>
          <a:noFill/>
        </p:spPr>
        <p:txBody>
          <a:bodyPr spcFirstLastPara="1" wrap="square" lIns="91425" tIns="91425" rIns="91425" bIns="91425" anchor="b" anchorCtr="0">
            <a:noAutofit/>
          </a:bodyPr>
          <a:lstStyle>
            <a:lvl1pPr lvl="0" algn="ctr" rtl="0">
              <a:lnSpc>
                <a:spcPct val="100000"/>
              </a:lnSpc>
              <a:spcBef>
                <a:spcPts val="0"/>
              </a:spcBef>
              <a:spcAft>
                <a:spcPts val="0"/>
              </a:spcAft>
              <a:buSzPts val="6000"/>
              <a:buFont typeface="Libre Franklin Black"/>
              <a:buNone/>
              <a:defRPr sz="6000" b="1">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91" name="Google Shape;291;p3"/>
          <p:cNvSpPr txBox="1">
            <a:spLocks noGrp="1"/>
          </p:cNvSpPr>
          <p:nvPr>
            <p:ph type="title" idx="2"/>
          </p:nvPr>
        </p:nvSpPr>
        <p:spPr>
          <a:xfrm>
            <a:off x="1449450" y="2277523"/>
            <a:ext cx="6245100" cy="13494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92"/>
        <p:cNvGrpSpPr/>
        <p:nvPr/>
      </p:nvGrpSpPr>
      <p:grpSpPr>
        <a:xfrm>
          <a:off x="0" y="0"/>
          <a:ext cx="0" cy="0"/>
          <a:chOff x="0" y="0"/>
          <a:chExt cx="0" cy="0"/>
        </a:xfrm>
      </p:grpSpPr>
      <p:sp>
        <p:nvSpPr>
          <p:cNvPr id="293" name="Google Shape;293;p4"/>
          <p:cNvSpPr txBox="1">
            <a:spLocks noGrp="1"/>
          </p:cNvSpPr>
          <p:nvPr>
            <p:ph type="title"/>
          </p:nvPr>
        </p:nvSpPr>
        <p:spPr>
          <a:xfrm>
            <a:off x="720000" y="474850"/>
            <a:ext cx="7704000" cy="69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4"/>
          <p:cNvSpPr txBox="1">
            <a:spLocks noGrp="1"/>
          </p:cNvSpPr>
          <p:nvPr>
            <p:ph type="body" idx="1"/>
          </p:nvPr>
        </p:nvSpPr>
        <p:spPr>
          <a:xfrm>
            <a:off x="1157350" y="1783200"/>
            <a:ext cx="3010200" cy="208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Roboto"/>
              <a:buChar char="■"/>
              <a:defRPr sz="1600"/>
            </a:lvl1pPr>
            <a:lvl2pPr marL="914400" lvl="1" indent="-317500" rtl="0">
              <a:lnSpc>
                <a:spcPct val="100000"/>
              </a:lnSpc>
              <a:spcBef>
                <a:spcPts val="0"/>
              </a:spcBef>
              <a:spcAft>
                <a:spcPts val="0"/>
              </a:spcAft>
              <a:buSzPts val="1400"/>
              <a:buFont typeface="Roboto"/>
              <a:buChar char="○"/>
              <a:defRPr/>
            </a:lvl2pPr>
            <a:lvl3pPr marL="1371600" lvl="2" indent="-317500" rtl="0">
              <a:lnSpc>
                <a:spcPct val="100000"/>
              </a:lnSpc>
              <a:spcBef>
                <a:spcPts val="0"/>
              </a:spcBef>
              <a:spcAft>
                <a:spcPts val="0"/>
              </a:spcAft>
              <a:buSzPts val="1400"/>
              <a:buFont typeface="Roboto"/>
              <a:buChar char="■"/>
              <a:defRPr/>
            </a:lvl3pPr>
            <a:lvl4pPr marL="1828800" lvl="3" indent="-317500" rtl="0">
              <a:lnSpc>
                <a:spcPct val="100000"/>
              </a:lnSpc>
              <a:spcBef>
                <a:spcPts val="0"/>
              </a:spcBef>
              <a:spcAft>
                <a:spcPts val="0"/>
              </a:spcAft>
              <a:buSzPts val="1400"/>
              <a:buFont typeface="Roboto"/>
              <a:buChar char="●"/>
              <a:defRPr/>
            </a:lvl4pPr>
            <a:lvl5pPr marL="2286000" lvl="4" indent="-317500" rtl="0">
              <a:lnSpc>
                <a:spcPct val="100000"/>
              </a:lnSpc>
              <a:spcBef>
                <a:spcPts val="0"/>
              </a:spcBef>
              <a:spcAft>
                <a:spcPts val="0"/>
              </a:spcAft>
              <a:buSzPts val="1400"/>
              <a:buFont typeface="Roboto"/>
              <a:buChar char="○"/>
              <a:defRPr/>
            </a:lvl5pPr>
            <a:lvl6pPr marL="2743200" lvl="5" indent="-317500" rtl="0">
              <a:lnSpc>
                <a:spcPct val="100000"/>
              </a:lnSpc>
              <a:spcBef>
                <a:spcPts val="0"/>
              </a:spcBef>
              <a:spcAft>
                <a:spcPts val="0"/>
              </a:spcAft>
              <a:buSzPts val="1400"/>
              <a:buFont typeface="Roboto"/>
              <a:buChar char="■"/>
              <a:defRPr/>
            </a:lvl6pPr>
            <a:lvl7pPr marL="3200400" lvl="6" indent="-317500" rtl="0">
              <a:lnSpc>
                <a:spcPct val="100000"/>
              </a:lnSpc>
              <a:spcBef>
                <a:spcPts val="0"/>
              </a:spcBef>
              <a:spcAft>
                <a:spcPts val="0"/>
              </a:spcAft>
              <a:buSzPts val="1400"/>
              <a:buFont typeface="Roboto"/>
              <a:buChar char="●"/>
              <a:defRPr/>
            </a:lvl7pPr>
            <a:lvl8pPr marL="3657600" lvl="7" indent="-317500" rtl="0">
              <a:lnSpc>
                <a:spcPct val="100000"/>
              </a:lnSpc>
              <a:spcBef>
                <a:spcPts val="0"/>
              </a:spcBef>
              <a:spcAft>
                <a:spcPts val="0"/>
              </a:spcAft>
              <a:buSzPts val="1400"/>
              <a:buFont typeface="Roboto"/>
              <a:buChar char="○"/>
              <a:defRPr/>
            </a:lvl8pPr>
            <a:lvl9pPr marL="4114800" lvl="8" indent="-317500" rtl="0">
              <a:lnSpc>
                <a:spcPct val="100000"/>
              </a:lnSpc>
              <a:spcBef>
                <a:spcPts val="0"/>
              </a:spcBef>
              <a:spcAft>
                <a:spcPts val="0"/>
              </a:spcAft>
              <a:buSzPts val="1400"/>
              <a:buFont typeface="Roboto"/>
              <a:buChar char="■"/>
              <a:defRPr/>
            </a:lvl9pPr>
          </a:lstStyle>
          <a:p>
            <a:endParaRPr/>
          </a:p>
        </p:txBody>
      </p:sp>
      <p:grpSp>
        <p:nvGrpSpPr>
          <p:cNvPr id="295" name="Google Shape;295;p4"/>
          <p:cNvGrpSpPr/>
          <p:nvPr/>
        </p:nvGrpSpPr>
        <p:grpSpPr>
          <a:xfrm>
            <a:off x="-1067525" y="-1067756"/>
            <a:ext cx="10744134" cy="7061331"/>
            <a:chOff x="-1067525" y="-1067756"/>
            <a:chExt cx="10744134" cy="7061331"/>
          </a:xfrm>
        </p:grpSpPr>
        <p:grpSp>
          <p:nvGrpSpPr>
            <p:cNvPr id="296" name="Google Shape;296;p4"/>
            <p:cNvGrpSpPr/>
            <p:nvPr/>
          </p:nvGrpSpPr>
          <p:grpSpPr>
            <a:xfrm>
              <a:off x="-1067525" y="3997975"/>
              <a:ext cx="1995600" cy="1995600"/>
              <a:chOff x="-1666100" y="4430050"/>
              <a:chExt cx="1995600" cy="1995600"/>
            </a:xfrm>
          </p:grpSpPr>
          <p:sp>
            <p:nvSpPr>
              <p:cNvPr id="297" name="Google Shape;297;p4"/>
              <p:cNvSpPr/>
              <p:nvPr/>
            </p:nvSpPr>
            <p:spPr>
              <a:xfrm>
                <a:off x="-1666100" y="4430050"/>
                <a:ext cx="1995600" cy="1995600"/>
              </a:xfrm>
              <a:prstGeom prst="donut">
                <a:avLst>
                  <a:gd name="adj" fmla="val 25000"/>
                </a:avLst>
              </a:prstGeom>
              <a:solidFill>
                <a:schemeClr val="accent2"/>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1008334" y="62284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1031009" y="6031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728609" y="6130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1265334" y="60394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1227559" y="5774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492109" y="56614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333384" y="54271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537509" y="54498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424109" y="51633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235109" y="4996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393859" y="58202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320409" y="60470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569859" y="6198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562309" y="60016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318259" y="47770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068809" y="4732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690809" y="47090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887384" y="456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509384" y="4542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350634" y="4845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86059" y="50189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61634" y="47241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229684" y="58429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63384" y="56236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55834" y="53742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31409" y="6031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74191" y="57748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40741" y="54346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87816" y="51625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8009" y="48753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373334" y="620574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834459" y="60167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728609" y="626626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4"/>
            <p:cNvGrpSpPr/>
            <p:nvPr/>
          </p:nvGrpSpPr>
          <p:grpSpPr>
            <a:xfrm rot="6701819">
              <a:off x="-867564" y="-503845"/>
              <a:ext cx="2078011" cy="1273940"/>
              <a:chOff x="-498597" y="4604301"/>
              <a:chExt cx="1545125" cy="947250"/>
            </a:xfrm>
          </p:grpSpPr>
          <p:sp>
            <p:nvSpPr>
              <p:cNvPr id="332" name="Google Shape;332;p4"/>
              <p:cNvSpPr/>
              <p:nvPr/>
            </p:nvSpPr>
            <p:spPr>
              <a:xfrm>
                <a:off x="-498597" y="4604301"/>
                <a:ext cx="1545125" cy="947250"/>
              </a:xfrm>
              <a:custGeom>
                <a:avLst/>
                <a:gdLst/>
                <a:ahLst/>
                <a:cxnLst/>
                <a:rect l="l" t="t" r="r" b="b"/>
                <a:pathLst>
                  <a:path w="61805" h="37890" extrusionOk="0">
                    <a:moveTo>
                      <a:pt x="41971" y="36689"/>
                    </a:moveTo>
                    <a:cubicBezTo>
                      <a:pt x="47825" y="35499"/>
                      <a:pt x="53579" y="33515"/>
                      <a:pt x="56853" y="30141"/>
                    </a:cubicBezTo>
                    <a:cubicBezTo>
                      <a:pt x="60127" y="26768"/>
                      <a:pt x="62509" y="20516"/>
                      <a:pt x="61616" y="16448"/>
                    </a:cubicBezTo>
                    <a:cubicBezTo>
                      <a:pt x="60723" y="12380"/>
                      <a:pt x="56159" y="7023"/>
                      <a:pt x="51496" y="5733"/>
                    </a:cubicBezTo>
                    <a:cubicBezTo>
                      <a:pt x="46833" y="4443"/>
                      <a:pt x="39192" y="9577"/>
                      <a:pt x="33636" y="8709"/>
                    </a:cubicBezTo>
                    <a:cubicBezTo>
                      <a:pt x="28080" y="7841"/>
                      <a:pt x="22772" y="1566"/>
                      <a:pt x="18158" y="524"/>
                    </a:cubicBezTo>
                    <a:cubicBezTo>
                      <a:pt x="13544" y="-518"/>
                      <a:pt x="8980" y="-72"/>
                      <a:pt x="5954" y="2458"/>
                    </a:cubicBezTo>
                    <a:cubicBezTo>
                      <a:pt x="2928" y="4988"/>
                      <a:pt x="51" y="11090"/>
                      <a:pt x="1" y="15704"/>
                    </a:cubicBezTo>
                    <a:cubicBezTo>
                      <a:pt x="-48" y="20318"/>
                      <a:pt x="2036" y="26544"/>
                      <a:pt x="5657" y="30141"/>
                    </a:cubicBezTo>
                    <a:cubicBezTo>
                      <a:pt x="9279" y="33738"/>
                      <a:pt x="15678" y="36193"/>
                      <a:pt x="21730" y="37284"/>
                    </a:cubicBezTo>
                    <a:cubicBezTo>
                      <a:pt x="27782" y="38375"/>
                      <a:pt x="36117" y="37880"/>
                      <a:pt x="41971" y="36689"/>
                    </a:cubicBezTo>
                    <a:close/>
                  </a:path>
                </a:pathLst>
              </a:custGeom>
              <a:noFill/>
              <a:ln w="38100" cap="flat" cmpd="sng">
                <a:solidFill>
                  <a:schemeClr val="dk1"/>
                </a:solidFill>
                <a:prstDash val="solid"/>
                <a:round/>
                <a:headEnd type="none" w="med" len="med"/>
                <a:tailEnd type="none" w="med" len="med"/>
              </a:ln>
            </p:spPr>
          </p:sp>
          <p:sp>
            <p:nvSpPr>
              <p:cNvPr id="333" name="Google Shape;333;p4"/>
              <p:cNvSpPr/>
              <p:nvPr/>
            </p:nvSpPr>
            <p:spPr>
              <a:xfrm>
                <a:off x="-312648" y="4768565"/>
                <a:ext cx="1212050" cy="658075"/>
              </a:xfrm>
              <a:custGeom>
                <a:avLst/>
                <a:gdLst/>
                <a:ahLst/>
                <a:cxnLst/>
                <a:rect l="l" t="t" r="r" b="b"/>
                <a:pathLst>
                  <a:path w="48482" h="26323" extrusionOk="0">
                    <a:moveTo>
                      <a:pt x="34830" y="25653"/>
                    </a:moveTo>
                    <a:cubicBezTo>
                      <a:pt x="39444" y="24760"/>
                      <a:pt x="43612" y="22825"/>
                      <a:pt x="45844" y="20295"/>
                    </a:cubicBezTo>
                    <a:cubicBezTo>
                      <a:pt x="48077" y="17765"/>
                      <a:pt x="48969" y="13102"/>
                      <a:pt x="48225" y="10473"/>
                    </a:cubicBezTo>
                    <a:cubicBezTo>
                      <a:pt x="47481" y="7844"/>
                      <a:pt x="44703" y="5165"/>
                      <a:pt x="41379" y="4520"/>
                    </a:cubicBezTo>
                    <a:cubicBezTo>
                      <a:pt x="38055" y="3875"/>
                      <a:pt x="32995" y="7248"/>
                      <a:pt x="28282" y="6603"/>
                    </a:cubicBezTo>
                    <a:cubicBezTo>
                      <a:pt x="23569" y="5958"/>
                      <a:pt x="17169" y="1543"/>
                      <a:pt x="13101" y="650"/>
                    </a:cubicBezTo>
                    <a:cubicBezTo>
                      <a:pt x="9033" y="-243"/>
                      <a:pt x="6057" y="-367"/>
                      <a:pt x="3874" y="1245"/>
                    </a:cubicBezTo>
                    <a:cubicBezTo>
                      <a:pt x="1691" y="2857"/>
                      <a:pt x="-95" y="7149"/>
                      <a:pt x="4" y="10324"/>
                    </a:cubicBezTo>
                    <a:cubicBezTo>
                      <a:pt x="103" y="13499"/>
                      <a:pt x="1443" y="17740"/>
                      <a:pt x="4469" y="20295"/>
                    </a:cubicBezTo>
                    <a:cubicBezTo>
                      <a:pt x="7495" y="22850"/>
                      <a:pt x="13101" y="24760"/>
                      <a:pt x="18161" y="25653"/>
                    </a:cubicBezTo>
                    <a:cubicBezTo>
                      <a:pt x="23221" y="26546"/>
                      <a:pt x="30216" y="26546"/>
                      <a:pt x="34830" y="25653"/>
                    </a:cubicBezTo>
                    <a:close/>
                  </a:path>
                </a:pathLst>
              </a:custGeom>
              <a:noFill/>
              <a:ln w="38100" cap="flat" cmpd="sng">
                <a:solidFill>
                  <a:schemeClr val="dk1"/>
                </a:solidFill>
                <a:prstDash val="solid"/>
                <a:round/>
                <a:headEnd type="none" w="med" len="med"/>
                <a:tailEnd type="none" w="med" len="med"/>
              </a:ln>
            </p:spPr>
          </p:sp>
          <p:sp>
            <p:nvSpPr>
              <p:cNvPr id="334" name="Google Shape;334;p4"/>
              <p:cNvSpPr/>
              <p:nvPr/>
            </p:nvSpPr>
            <p:spPr>
              <a:xfrm>
                <a:off x="-242960" y="4859229"/>
                <a:ext cx="1091300" cy="514625"/>
              </a:xfrm>
              <a:custGeom>
                <a:avLst/>
                <a:gdLst/>
                <a:ahLst/>
                <a:cxnLst/>
                <a:rect l="l" t="t" r="r" b="b"/>
                <a:pathLst>
                  <a:path w="43652" h="20585" extrusionOk="0">
                    <a:moveTo>
                      <a:pt x="18945" y="20539"/>
                    </a:moveTo>
                    <a:cubicBezTo>
                      <a:pt x="24179" y="20787"/>
                      <a:pt x="33580" y="20043"/>
                      <a:pt x="37698" y="18158"/>
                    </a:cubicBezTo>
                    <a:cubicBezTo>
                      <a:pt x="41816" y="16273"/>
                      <a:pt x="43602" y="11659"/>
                      <a:pt x="43651" y="9228"/>
                    </a:cubicBezTo>
                    <a:cubicBezTo>
                      <a:pt x="43701" y="6797"/>
                      <a:pt x="40922" y="4267"/>
                      <a:pt x="37995" y="3572"/>
                    </a:cubicBezTo>
                    <a:cubicBezTo>
                      <a:pt x="35068" y="2878"/>
                      <a:pt x="29711" y="5160"/>
                      <a:pt x="26089" y="5061"/>
                    </a:cubicBezTo>
                    <a:cubicBezTo>
                      <a:pt x="22468" y="4962"/>
                      <a:pt x="19466" y="3820"/>
                      <a:pt x="16266" y="2977"/>
                    </a:cubicBezTo>
                    <a:cubicBezTo>
                      <a:pt x="13066" y="2134"/>
                      <a:pt x="9370" y="-49"/>
                      <a:pt x="6890" y="1"/>
                    </a:cubicBezTo>
                    <a:cubicBezTo>
                      <a:pt x="4410" y="51"/>
                      <a:pt x="2475" y="1564"/>
                      <a:pt x="1384" y="3275"/>
                    </a:cubicBezTo>
                    <a:cubicBezTo>
                      <a:pt x="293" y="4987"/>
                      <a:pt x="-476" y="8038"/>
                      <a:pt x="342" y="10270"/>
                    </a:cubicBezTo>
                    <a:cubicBezTo>
                      <a:pt x="1161" y="12502"/>
                      <a:pt x="3195" y="14958"/>
                      <a:pt x="6295" y="16669"/>
                    </a:cubicBezTo>
                    <a:cubicBezTo>
                      <a:pt x="9396" y="18381"/>
                      <a:pt x="13711" y="20291"/>
                      <a:pt x="18945" y="20539"/>
                    </a:cubicBezTo>
                    <a:close/>
                  </a:path>
                </a:pathLst>
              </a:custGeom>
              <a:noFill/>
              <a:ln w="38100" cap="flat" cmpd="sng">
                <a:solidFill>
                  <a:schemeClr val="dk1"/>
                </a:solidFill>
                <a:prstDash val="solid"/>
                <a:round/>
                <a:headEnd type="none" w="med" len="med"/>
                <a:tailEnd type="none" w="med" len="med"/>
              </a:ln>
            </p:spPr>
          </p:sp>
        </p:grpSp>
        <p:sp>
          <p:nvSpPr>
            <p:cNvPr id="335" name="Google Shape;335;p4"/>
            <p:cNvSpPr/>
            <p:nvPr/>
          </p:nvSpPr>
          <p:spPr>
            <a:xfrm>
              <a:off x="176550" y="3186725"/>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
            <p:cNvSpPr/>
            <p:nvPr/>
          </p:nvSpPr>
          <p:spPr>
            <a:xfrm>
              <a:off x="497513" y="3731100"/>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
            <p:cNvSpPr/>
            <p:nvPr/>
          </p:nvSpPr>
          <p:spPr>
            <a:xfrm rot="9879501">
              <a:off x="7849772" y="47785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 name="Google Shape;338;p4"/>
            <p:cNvGrpSpPr/>
            <p:nvPr/>
          </p:nvGrpSpPr>
          <p:grpSpPr>
            <a:xfrm rot="-2700000">
              <a:off x="8808045" y="3301891"/>
              <a:ext cx="191648" cy="191638"/>
              <a:chOff x="5939341" y="4763875"/>
              <a:chExt cx="191650" cy="191640"/>
            </a:xfrm>
          </p:grpSpPr>
          <p:sp>
            <p:nvSpPr>
              <p:cNvPr id="339" name="Google Shape;339;p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 name="Google Shape;342;p4"/>
            <p:cNvGrpSpPr/>
            <p:nvPr/>
          </p:nvGrpSpPr>
          <p:grpSpPr>
            <a:xfrm rot="3414734">
              <a:off x="1184166" y="4778585"/>
              <a:ext cx="191642" cy="191632"/>
              <a:chOff x="5939341" y="4763875"/>
              <a:chExt cx="191650" cy="191640"/>
            </a:xfrm>
          </p:grpSpPr>
          <p:sp>
            <p:nvSpPr>
              <p:cNvPr id="343" name="Google Shape;343;p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
            <p:cNvGrpSpPr/>
            <p:nvPr/>
          </p:nvGrpSpPr>
          <p:grpSpPr>
            <a:xfrm rot="-570904">
              <a:off x="191067" y="1184176"/>
              <a:ext cx="191642" cy="191632"/>
              <a:chOff x="5939341" y="4763875"/>
              <a:chExt cx="191650" cy="191640"/>
            </a:xfrm>
          </p:grpSpPr>
          <p:sp>
            <p:nvSpPr>
              <p:cNvPr id="347" name="Google Shape;347;p4"/>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4"/>
            <p:cNvGrpSpPr/>
            <p:nvPr/>
          </p:nvGrpSpPr>
          <p:grpSpPr>
            <a:xfrm rot="10800000">
              <a:off x="6818327" y="31385"/>
              <a:ext cx="613200" cy="203475"/>
              <a:chOff x="502391" y="461197"/>
              <a:chExt cx="613200" cy="203475"/>
            </a:xfrm>
          </p:grpSpPr>
          <p:grpSp>
            <p:nvGrpSpPr>
              <p:cNvPr id="351" name="Google Shape;351;p4"/>
              <p:cNvGrpSpPr/>
              <p:nvPr/>
            </p:nvGrpSpPr>
            <p:grpSpPr>
              <a:xfrm>
                <a:off x="502391" y="602572"/>
                <a:ext cx="613200" cy="62100"/>
                <a:chOff x="502391" y="602572"/>
                <a:chExt cx="613200" cy="62100"/>
              </a:xfrm>
            </p:grpSpPr>
            <p:sp>
              <p:nvSpPr>
                <p:cNvPr id="352" name="Google Shape;352;p4"/>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
              <p:cNvGrpSpPr/>
              <p:nvPr/>
            </p:nvGrpSpPr>
            <p:grpSpPr>
              <a:xfrm>
                <a:off x="502391" y="461197"/>
                <a:ext cx="613200" cy="62100"/>
                <a:chOff x="502391" y="602572"/>
                <a:chExt cx="613200" cy="62100"/>
              </a:xfrm>
            </p:grpSpPr>
            <p:sp>
              <p:nvSpPr>
                <p:cNvPr id="358" name="Google Shape;358;p4"/>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3" name="Google Shape;363;p4"/>
            <p:cNvSpPr/>
            <p:nvPr/>
          </p:nvSpPr>
          <p:spPr>
            <a:xfrm rot="6365449">
              <a:off x="1650397" y="5216128"/>
              <a:ext cx="405902" cy="8431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rot="10566086">
              <a:off x="8843660" y="2002486"/>
              <a:ext cx="405939" cy="8419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rot="414903">
              <a:off x="8629602" y="4185793"/>
              <a:ext cx="406154" cy="843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rot="2700000">
              <a:off x="8811669" y="835234"/>
              <a:ext cx="406021"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rot="-4668106">
              <a:off x="1119096" y="-2541"/>
              <a:ext cx="406068"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rot="-218540">
              <a:off x="6059043" y="4832167"/>
              <a:ext cx="406120" cy="8447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4"/>
            <p:cNvGrpSpPr/>
            <p:nvPr/>
          </p:nvGrpSpPr>
          <p:grpSpPr>
            <a:xfrm flipH="1">
              <a:off x="8352761" y="4695045"/>
              <a:ext cx="1323848" cy="358724"/>
              <a:chOff x="3111721" y="3719070"/>
              <a:chExt cx="2418429" cy="764055"/>
            </a:xfrm>
          </p:grpSpPr>
          <p:sp>
            <p:nvSpPr>
              <p:cNvPr id="370" name="Google Shape;370;p4"/>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371" name="Google Shape;371;p4"/>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1"/>
                </a:solidFill>
                <a:prstDash val="solid"/>
                <a:miter lim="8000"/>
                <a:headEnd type="none" w="med" len="med"/>
                <a:tailEnd type="none" w="med" len="med"/>
              </a:ln>
            </p:spPr>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72"/>
        <p:cNvGrpSpPr/>
        <p:nvPr/>
      </p:nvGrpSpPr>
      <p:grpSpPr>
        <a:xfrm>
          <a:off x="0" y="0"/>
          <a:ext cx="0" cy="0"/>
          <a:chOff x="0" y="0"/>
          <a:chExt cx="0" cy="0"/>
        </a:xfrm>
      </p:grpSpPr>
      <p:grpSp>
        <p:nvGrpSpPr>
          <p:cNvPr id="373" name="Google Shape;373;p5"/>
          <p:cNvGrpSpPr/>
          <p:nvPr/>
        </p:nvGrpSpPr>
        <p:grpSpPr>
          <a:xfrm>
            <a:off x="-150470" y="-179419"/>
            <a:ext cx="9565939" cy="5621515"/>
            <a:chOff x="-150470" y="-179419"/>
            <a:chExt cx="9565939" cy="5621515"/>
          </a:xfrm>
        </p:grpSpPr>
        <p:grpSp>
          <p:nvGrpSpPr>
            <p:cNvPr id="374" name="Google Shape;374;p5"/>
            <p:cNvGrpSpPr/>
            <p:nvPr/>
          </p:nvGrpSpPr>
          <p:grpSpPr>
            <a:xfrm rot="-3491985">
              <a:off x="8519903" y="4536407"/>
              <a:ext cx="742882" cy="772784"/>
              <a:chOff x="-87012" y="2672250"/>
              <a:chExt cx="1135350" cy="1181050"/>
            </a:xfrm>
          </p:grpSpPr>
          <p:sp>
            <p:nvSpPr>
              <p:cNvPr id="375" name="Google Shape;375;p5"/>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5"/>
            <p:cNvSpPr/>
            <p:nvPr/>
          </p:nvSpPr>
          <p:spPr>
            <a:xfrm rot="-8672170">
              <a:off x="8886206" y="4209235"/>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rot="-3253860">
              <a:off x="-200607" y="2289490"/>
              <a:ext cx="405975" cy="8425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rot="-3253860">
              <a:off x="8163780" y="4704990"/>
              <a:ext cx="405975" cy="8425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rot="3592297">
              <a:off x="639214" y="-24910"/>
              <a:ext cx="405826" cy="8428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89750" y="130125"/>
              <a:ext cx="505200" cy="3465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rot="10800000">
              <a:off x="63538" y="738325"/>
              <a:ext cx="237300" cy="939900"/>
            </a:xfrm>
            <a:prstGeom prst="roundRect">
              <a:avLst>
                <a:gd name="adj" fmla="val 50000"/>
              </a:avLst>
            </a:prstGeom>
            <a:solidFill>
              <a:schemeClr val="accent2"/>
            </a:solidFill>
            <a:ln>
              <a:noFill/>
            </a:ln>
            <a:effectLst>
              <a:outerShdw dist="85725" dir="30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8687300" y="3584700"/>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rot="9879501">
              <a:off x="501934" y="-7242"/>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5"/>
            <p:cNvGrpSpPr/>
            <p:nvPr/>
          </p:nvGrpSpPr>
          <p:grpSpPr>
            <a:xfrm rot="-2700000">
              <a:off x="1103170" y="-17459"/>
              <a:ext cx="191648" cy="191638"/>
              <a:chOff x="5939341" y="4763875"/>
              <a:chExt cx="191650" cy="191640"/>
            </a:xfrm>
          </p:grpSpPr>
          <p:sp>
            <p:nvSpPr>
              <p:cNvPr id="386" name="Google Shape;386;p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5"/>
            <p:cNvGrpSpPr/>
            <p:nvPr/>
          </p:nvGrpSpPr>
          <p:grpSpPr>
            <a:xfrm rot="3414734">
              <a:off x="7504341" y="4779385"/>
              <a:ext cx="191642" cy="191632"/>
              <a:chOff x="5939341" y="4763875"/>
              <a:chExt cx="191650" cy="191640"/>
            </a:xfrm>
          </p:grpSpPr>
          <p:sp>
            <p:nvSpPr>
              <p:cNvPr id="390" name="Google Shape;390;p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5"/>
            <p:cNvGrpSpPr/>
            <p:nvPr/>
          </p:nvGrpSpPr>
          <p:grpSpPr>
            <a:xfrm rot="-570904">
              <a:off x="8764730" y="3055926"/>
              <a:ext cx="191642" cy="191632"/>
              <a:chOff x="5939341" y="4763875"/>
              <a:chExt cx="191650" cy="191640"/>
            </a:xfrm>
          </p:grpSpPr>
          <p:sp>
            <p:nvSpPr>
              <p:cNvPr id="394" name="Google Shape;394;p5"/>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 name="Google Shape;397;p5"/>
          <p:cNvSpPr txBox="1">
            <a:spLocks noGrp="1"/>
          </p:cNvSpPr>
          <p:nvPr>
            <p:ph type="subTitle" idx="1"/>
          </p:nvPr>
        </p:nvSpPr>
        <p:spPr>
          <a:xfrm>
            <a:off x="4572000" y="1311825"/>
            <a:ext cx="3913500" cy="316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600"/>
              <a:buChar char="■"/>
              <a:defRPr sz="1600"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98" name="Google Shape;398;p5"/>
          <p:cNvSpPr txBox="1">
            <a:spLocks noGrp="1"/>
          </p:cNvSpPr>
          <p:nvPr>
            <p:ph type="subTitle" idx="2"/>
          </p:nvPr>
        </p:nvSpPr>
        <p:spPr>
          <a:xfrm>
            <a:off x="658500" y="1311825"/>
            <a:ext cx="3913500" cy="316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b="0"/>
            </a:lvl1pPr>
            <a:lvl2pPr lvl="1" algn="ctr" rtl="0">
              <a:lnSpc>
                <a:spcPct val="100000"/>
              </a:lnSpc>
              <a:spcBef>
                <a:spcPts val="0"/>
              </a:spcBef>
              <a:spcAft>
                <a:spcPts val="0"/>
              </a:spcAft>
              <a:buSzPts val="1400"/>
              <a:buChar char="○"/>
              <a:defRPr sz="2800"/>
            </a:lvl2pPr>
            <a:lvl3pPr lvl="2" algn="ctr" rtl="0">
              <a:lnSpc>
                <a:spcPct val="100000"/>
              </a:lnSpc>
              <a:spcBef>
                <a:spcPts val="0"/>
              </a:spcBef>
              <a:spcAft>
                <a:spcPts val="0"/>
              </a:spcAft>
              <a:buSzPts val="1400"/>
              <a:buChar char="■"/>
              <a:defRPr sz="2800"/>
            </a:lvl3pPr>
            <a:lvl4pPr lvl="3" algn="ctr" rtl="0">
              <a:lnSpc>
                <a:spcPct val="100000"/>
              </a:lnSpc>
              <a:spcBef>
                <a:spcPts val="0"/>
              </a:spcBef>
              <a:spcAft>
                <a:spcPts val="0"/>
              </a:spcAft>
              <a:buSzPts val="1400"/>
              <a:buChar char="●"/>
              <a:defRPr sz="2800"/>
            </a:lvl4pPr>
            <a:lvl5pPr lvl="4" algn="ctr" rtl="0">
              <a:lnSpc>
                <a:spcPct val="100000"/>
              </a:lnSpc>
              <a:spcBef>
                <a:spcPts val="0"/>
              </a:spcBef>
              <a:spcAft>
                <a:spcPts val="0"/>
              </a:spcAft>
              <a:buSzPts val="1400"/>
              <a:buChar char="○"/>
              <a:defRPr sz="2800"/>
            </a:lvl5pPr>
            <a:lvl6pPr lvl="5" algn="ctr" rtl="0">
              <a:lnSpc>
                <a:spcPct val="100000"/>
              </a:lnSpc>
              <a:spcBef>
                <a:spcPts val="0"/>
              </a:spcBef>
              <a:spcAft>
                <a:spcPts val="0"/>
              </a:spcAft>
              <a:buSzPts val="1400"/>
              <a:buChar char="■"/>
              <a:defRPr sz="2800"/>
            </a:lvl6pPr>
            <a:lvl7pPr lvl="6" algn="ctr" rtl="0">
              <a:lnSpc>
                <a:spcPct val="100000"/>
              </a:lnSpc>
              <a:spcBef>
                <a:spcPts val="0"/>
              </a:spcBef>
              <a:spcAft>
                <a:spcPts val="0"/>
              </a:spcAft>
              <a:buSzPts val="1400"/>
              <a:buChar char="●"/>
              <a:defRPr sz="2800"/>
            </a:lvl7pPr>
            <a:lvl8pPr lvl="7" algn="ctr" rtl="0">
              <a:lnSpc>
                <a:spcPct val="100000"/>
              </a:lnSpc>
              <a:spcBef>
                <a:spcPts val="0"/>
              </a:spcBef>
              <a:spcAft>
                <a:spcPts val="0"/>
              </a:spcAft>
              <a:buSzPts val="1400"/>
              <a:buChar char="○"/>
              <a:defRPr sz="2800"/>
            </a:lvl8pPr>
            <a:lvl9pPr lvl="8" algn="ctr" rtl="0">
              <a:lnSpc>
                <a:spcPct val="100000"/>
              </a:lnSpc>
              <a:spcBef>
                <a:spcPts val="0"/>
              </a:spcBef>
              <a:spcAft>
                <a:spcPts val="0"/>
              </a:spcAft>
              <a:buSzPts val="1400"/>
              <a:buChar char="■"/>
              <a:defRPr sz="2800"/>
            </a:lvl9pPr>
          </a:lstStyle>
          <a:p>
            <a:endParaRPr/>
          </a:p>
        </p:txBody>
      </p:sp>
      <p:sp>
        <p:nvSpPr>
          <p:cNvPr id="399" name="Google Shape;399;p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00"/>
        <p:cNvGrpSpPr/>
        <p:nvPr/>
      </p:nvGrpSpPr>
      <p:grpSpPr>
        <a:xfrm>
          <a:off x="0" y="0"/>
          <a:ext cx="0" cy="0"/>
          <a:chOff x="0" y="0"/>
          <a:chExt cx="0" cy="0"/>
        </a:xfrm>
      </p:grpSpPr>
      <p:sp>
        <p:nvSpPr>
          <p:cNvPr id="401" name="Google Shape;401;p6"/>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02" name="Google Shape;402;p6"/>
          <p:cNvGrpSpPr/>
          <p:nvPr/>
        </p:nvGrpSpPr>
        <p:grpSpPr>
          <a:xfrm>
            <a:off x="-327537" y="-281809"/>
            <a:ext cx="10314507" cy="5672434"/>
            <a:chOff x="-327537" y="-281809"/>
            <a:chExt cx="10314507" cy="5672434"/>
          </a:xfrm>
        </p:grpSpPr>
        <p:sp>
          <p:nvSpPr>
            <p:cNvPr id="403" name="Google Shape;403;p6"/>
            <p:cNvSpPr/>
            <p:nvPr/>
          </p:nvSpPr>
          <p:spPr>
            <a:xfrm>
              <a:off x="7680170" y="-281809"/>
              <a:ext cx="2306800" cy="1731000"/>
            </a:xfrm>
            <a:custGeom>
              <a:avLst/>
              <a:gdLst/>
              <a:ahLst/>
              <a:cxnLst/>
              <a:rect l="l" t="t" r="r" b="b"/>
              <a:pathLst>
                <a:path w="92272" h="69240" extrusionOk="0">
                  <a:moveTo>
                    <a:pt x="4182" y="3429"/>
                  </a:moveTo>
                  <a:cubicBezTo>
                    <a:pt x="-3382" y="7912"/>
                    <a:pt x="634" y="23227"/>
                    <a:pt x="5863" y="27522"/>
                  </a:cubicBezTo>
                  <a:cubicBezTo>
                    <a:pt x="11093" y="31818"/>
                    <a:pt x="28088" y="27241"/>
                    <a:pt x="35559" y="29202"/>
                  </a:cubicBezTo>
                  <a:cubicBezTo>
                    <a:pt x="43030" y="31163"/>
                    <a:pt x="47419" y="33778"/>
                    <a:pt x="50687" y="39288"/>
                  </a:cubicBezTo>
                  <a:cubicBezTo>
                    <a:pt x="53955" y="44798"/>
                    <a:pt x="51527" y="57270"/>
                    <a:pt x="55169" y="62260"/>
                  </a:cubicBezTo>
                  <a:cubicBezTo>
                    <a:pt x="58811" y="67250"/>
                    <a:pt x="67402" y="69416"/>
                    <a:pt x="72538" y="69229"/>
                  </a:cubicBezTo>
                  <a:cubicBezTo>
                    <a:pt x="77674" y="69042"/>
                    <a:pt x="82717" y="67623"/>
                    <a:pt x="85985" y="61139"/>
                  </a:cubicBezTo>
                  <a:cubicBezTo>
                    <a:pt x="89253" y="54655"/>
                    <a:pt x="92055" y="39194"/>
                    <a:pt x="92148" y="30323"/>
                  </a:cubicBezTo>
                  <a:cubicBezTo>
                    <a:pt x="92241" y="21452"/>
                    <a:pt x="93362" y="12860"/>
                    <a:pt x="86545" y="7911"/>
                  </a:cubicBezTo>
                  <a:cubicBezTo>
                    <a:pt x="79728" y="2962"/>
                    <a:pt x="64974" y="1374"/>
                    <a:pt x="51247" y="627"/>
                  </a:cubicBezTo>
                  <a:cubicBezTo>
                    <a:pt x="37520" y="-120"/>
                    <a:pt x="11746" y="-1053"/>
                    <a:pt x="4182" y="3429"/>
                  </a:cubicBezTo>
                  <a:close/>
                </a:path>
              </a:pathLst>
            </a:custGeom>
            <a:solidFill>
              <a:schemeClr val="lt2"/>
            </a:solidFill>
            <a:ln>
              <a:noFill/>
            </a:ln>
          </p:spPr>
        </p:sp>
        <p:sp>
          <p:nvSpPr>
            <p:cNvPr id="404" name="Google Shape;404;p6"/>
            <p:cNvSpPr/>
            <p:nvPr/>
          </p:nvSpPr>
          <p:spPr>
            <a:xfrm rot="-5400000">
              <a:off x="8548500" y="4473775"/>
              <a:ext cx="505200" cy="346500"/>
            </a:xfrm>
            <a:prstGeom prst="triangle">
              <a:avLst>
                <a:gd name="adj" fmla="val 50000"/>
              </a:avLst>
            </a:prstGeom>
            <a:solidFill>
              <a:schemeClr val="accent3"/>
            </a:solidFill>
            <a:ln>
              <a:noFill/>
            </a:ln>
            <a:effectLst>
              <a:outerShdw dist="123825" dir="56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327537" y="4411425"/>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6"/>
            <p:cNvGrpSpPr/>
            <p:nvPr/>
          </p:nvGrpSpPr>
          <p:grpSpPr>
            <a:xfrm>
              <a:off x="8652591" y="1050540"/>
              <a:ext cx="1026550" cy="979208"/>
              <a:chOff x="-53484" y="876090"/>
              <a:chExt cx="1026550" cy="979208"/>
            </a:xfrm>
          </p:grpSpPr>
          <p:grpSp>
            <p:nvGrpSpPr>
              <p:cNvPr id="407" name="Google Shape;407;p6"/>
              <p:cNvGrpSpPr/>
              <p:nvPr/>
            </p:nvGrpSpPr>
            <p:grpSpPr>
              <a:xfrm>
                <a:off x="910941" y="876090"/>
                <a:ext cx="62125" cy="979208"/>
                <a:chOff x="910941" y="876090"/>
                <a:chExt cx="62125" cy="979208"/>
              </a:xfrm>
            </p:grpSpPr>
            <p:sp>
              <p:nvSpPr>
                <p:cNvPr id="408" name="Google Shape;40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6"/>
              <p:cNvGrpSpPr/>
              <p:nvPr/>
            </p:nvGrpSpPr>
            <p:grpSpPr>
              <a:xfrm>
                <a:off x="773166" y="876090"/>
                <a:ext cx="62125" cy="979208"/>
                <a:chOff x="910941" y="876090"/>
                <a:chExt cx="62125" cy="979208"/>
              </a:xfrm>
            </p:grpSpPr>
            <p:sp>
              <p:nvSpPr>
                <p:cNvPr id="418" name="Google Shape;41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6"/>
              <p:cNvGrpSpPr/>
              <p:nvPr/>
            </p:nvGrpSpPr>
            <p:grpSpPr>
              <a:xfrm>
                <a:off x="635391" y="876090"/>
                <a:ext cx="62125" cy="979208"/>
                <a:chOff x="910941" y="876090"/>
                <a:chExt cx="62125" cy="979208"/>
              </a:xfrm>
            </p:grpSpPr>
            <p:sp>
              <p:nvSpPr>
                <p:cNvPr id="428" name="Google Shape;42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 name="Google Shape;437;p6"/>
              <p:cNvGrpSpPr/>
              <p:nvPr/>
            </p:nvGrpSpPr>
            <p:grpSpPr>
              <a:xfrm>
                <a:off x="497616" y="876090"/>
                <a:ext cx="62125" cy="979208"/>
                <a:chOff x="910941" y="876090"/>
                <a:chExt cx="62125" cy="979208"/>
              </a:xfrm>
            </p:grpSpPr>
            <p:sp>
              <p:nvSpPr>
                <p:cNvPr id="438" name="Google Shape;43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6"/>
              <p:cNvGrpSpPr/>
              <p:nvPr/>
            </p:nvGrpSpPr>
            <p:grpSpPr>
              <a:xfrm>
                <a:off x="359841" y="876090"/>
                <a:ext cx="62125" cy="979208"/>
                <a:chOff x="910941" y="876090"/>
                <a:chExt cx="62125" cy="979208"/>
              </a:xfrm>
            </p:grpSpPr>
            <p:sp>
              <p:nvSpPr>
                <p:cNvPr id="448" name="Google Shape;44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 name="Google Shape;457;p6"/>
              <p:cNvGrpSpPr/>
              <p:nvPr/>
            </p:nvGrpSpPr>
            <p:grpSpPr>
              <a:xfrm>
                <a:off x="222066" y="876090"/>
                <a:ext cx="62125" cy="979208"/>
                <a:chOff x="910941" y="876090"/>
                <a:chExt cx="62125" cy="979208"/>
              </a:xfrm>
            </p:grpSpPr>
            <p:sp>
              <p:nvSpPr>
                <p:cNvPr id="458" name="Google Shape;45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6"/>
              <p:cNvGrpSpPr/>
              <p:nvPr/>
            </p:nvGrpSpPr>
            <p:grpSpPr>
              <a:xfrm>
                <a:off x="84291" y="876090"/>
                <a:ext cx="62125" cy="979208"/>
                <a:chOff x="910941" y="876090"/>
                <a:chExt cx="62125" cy="979208"/>
              </a:xfrm>
            </p:grpSpPr>
            <p:sp>
              <p:nvSpPr>
                <p:cNvPr id="468" name="Google Shape;46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6"/>
              <p:cNvGrpSpPr/>
              <p:nvPr/>
            </p:nvGrpSpPr>
            <p:grpSpPr>
              <a:xfrm>
                <a:off x="-53484" y="876090"/>
                <a:ext cx="62125" cy="979208"/>
                <a:chOff x="910941" y="876090"/>
                <a:chExt cx="62125" cy="979208"/>
              </a:xfrm>
            </p:grpSpPr>
            <p:sp>
              <p:nvSpPr>
                <p:cNvPr id="478" name="Google Shape;478;p6"/>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7" name="Google Shape;487;p6"/>
            <p:cNvSpPr/>
            <p:nvPr/>
          </p:nvSpPr>
          <p:spPr>
            <a:xfrm rot="-8672170">
              <a:off x="15056" y="195947"/>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3328573">
              <a:off x="83316" y="3818162"/>
              <a:ext cx="406000"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rot="-1652973">
              <a:off x="963574" y="51797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rot="-1652973">
              <a:off x="5916524" y="48749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rot="2518477">
              <a:off x="8270519" y="4798729"/>
              <a:ext cx="405950"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rot="-1582539">
              <a:off x="8629252" y="3831197"/>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rot="-1582539">
              <a:off x="6893702" y="372"/>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9879501">
              <a:off x="677347" y="43568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6"/>
            <p:cNvGrpSpPr/>
            <p:nvPr/>
          </p:nvGrpSpPr>
          <p:grpSpPr>
            <a:xfrm rot="3414734">
              <a:off x="647502" y="31752"/>
              <a:ext cx="182811" cy="270968"/>
              <a:chOff x="5702661" y="3854400"/>
              <a:chExt cx="182819" cy="270980"/>
            </a:xfrm>
          </p:grpSpPr>
          <p:sp>
            <p:nvSpPr>
              <p:cNvPr id="496" name="Google Shape;496;p6"/>
              <p:cNvSpPr/>
              <p:nvPr/>
            </p:nvSpPr>
            <p:spPr>
              <a:xfrm rot="7970998">
                <a:off x="5803672" y="386725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7970998">
                <a:off x="5810431" y="405033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7970998">
                <a:off x="5715512" y="3962177"/>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6"/>
            <p:cNvGrpSpPr/>
            <p:nvPr/>
          </p:nvGrpSpPr>
          <p:grpSpPr>
            <a:xfrm rot="8597638">
              <a:off x="7735764" y="4821282"/>
              <a:ext cx="191647" cy="191637"/>
              <a:chOff x="5939341" y="4763875"/>
              <a:chExt cx="191650" cy="191640"/>
            </a:xfrm>
          </p:grpSpPr>
          <p:sp>
            <p:nvSpPr>
              <p:cNvPr id="500" name="Google Shape;500;p6"/>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6"/>
            <p:cNvGrpSpPr/>
            <p:nvPr/>
          </p:nvGrpSpPr>
          <p:grpSpPr>
            <a:xfrm>
              <a:off x="7849900" y="-177547"/>
              <a:ext cx="2029742" cy="983721"/>
              <a:chOff x="7531092" y="-260751"/>
              <a:chExt cx="2029742" cy="983721"/>
            </a:xfrm>
          </p:grpSpPr>
          <p:sp>
            <p:nvSpPr>
              <p:cNvPr id="504" name="Google Shape;504;p6"/>
              <p:cNvSpPr/>
              <p:nvPr/>
            </p:nvSpPr>
            <p:spPr>
              <a:xfrm rot="5748514">
                <a:off x="7491389" y="502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8612765">
                <a:off x="7568515" y="-188192"/>
                <a:ext cx="157024" cy="622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rot="7497907">
                <a:off x="7694585" y="147907"/>
                <a:ext cx="15704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rot="9889303">
                <a:off x="7869783" y="-118092"/>
                <a:ext cx="156976" cy="6214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8100000">
                <a:off x="8037888" y="155167"/>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10365164">
                <a:off x="8212999" y="-251097"/>
                <a:ext cx="156954" cy="6199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8225545">
                <a:off x="8227200" y="-129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8225545">
                <a:off x="8545187" y="29175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8225545">
                <a:off x="8955575" y="-89975"/>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8225545">
                <a:off x="9403800" y="4493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3283786">
                <a:off x="8815410" y="589396"/>
                <a:ext cx="156901" cy="6193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4414403">
                <a:off x="9085987" y="260240"/>
                <a:ext cx="157009" cy="6198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5828316">
                <a:off x="9200654" y="610392"/>
                <a:ext cx="156916" cy="6195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8090709">
                <a:off x="9403743" y="50318"/>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5406573">
                <a:off x="8556449" y="-111050"/>
                <a:ext cx="1569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3354888">
                <a:off x="8815437" y="93729"/>
                <a:ext cx="156845"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520"/>
        <p:cNvGrpSpPr/>
        <p:nvPr/>
      </p:nvGrpSpPr>
      <p:grpSpPr>
        <a:xfrm>
          <a:off x="0" y="0"/>
          <a:ext cx="0" cy="0"/>
          <a:chOff x="0" y="0"/>
          <a:chExt cx="0" cy="0"/>
        </a:xfrm>
      </p:grpSpPr>
      <p:grpSp>
        <p:nvGrpSpPr>
          <p:cNvPr id="521" name="Google Shape;521;p7"/>
          <p:cNvGrpSpPr/>
          <p:nvPr/>
        </p:nvGrpSpPr>
        <p:grpSpPr>
          <a:xfrm>
            <a:off x="-803397" y="136841"/>
            <a:ext cx="11120147" cy="6036684"/>
            <a:chOff x="-803397" y="136841"/>
            <a:chExt cx="11120147" cy="6036684"/>
          </a:xfrm>
        </p:grpSpPr>
        <p:grpSp>
          <p:nvGrpSpPr>
            <p:cNvPr id="522" name="Google Shape;522;p7"/>
            <p:cNvGrpSpPr/>
            <p:nvPr/>
          </p:nvGrpSpPr>
          <p:grpSpPr>
            <a:xfrm>
              <a:off x="8321150" y="4177925"/>
              <a:ext cx="1995600" cy="1995600"/>
              <a:chOff x="6794775" y="4071975"/>
              <a:chExt cx="1995600" cy="1995600"/>
            </a:xfrm>
          </p:grpSpPr>
          <p:sp>
            <p:nvSpPr>
              <p:cNvPr id="523" name="Google Shape;523;p7"/>
              <p:cNvSpPr/>
              <p:nvPr/>
            </p:nvSpPr>
            <p:spPr>
              <a:xfrm>
                <a:off x="6794775" y="4071975"/>
                <a:ext cx="1995600" cy="1995600"/>
              </a:xfrm>
              <a:prstGeom prst="donut">
                <a:avLst>
                  <a:gd name="adj" fmla="val 25000"/>
                </a:avLst>
              </a:prstGeom>
              <a:solidFill>
                <a:schemeClr val="accent3"/>
              </a:solidFill>
              <a:ln>
                <a:noFill/>
              </a:ln>
              <a:effectLst>
                <a:outerShdw dist="85725" dir="87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7452541" y="58703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7429866" y="5673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732266" y="57720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195541" y="56813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233316" y="5416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6968766" y="53033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7127491" y="50690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6923366" y="50917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7"/>
              <p:cNvSpPr/>
              <p:nvPr/>
            </p:nvSpPr>
            <p:spPr>
              <a:xfrm>
                <a:off x="7036766" y="48052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7"/>
              <p:cNvSpPr/>
              <p:nvPr/>
            </p:nvSpPr>
            <p:spPr>
              <a:xfrm>
                <a:off x="7225766" y="46381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067016" y="54621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a:off x="8140466" y="56889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7"/>
              <p:cNvSpPr/>
              <p:nvPr/>
            </p:nvSpPr>
            <p:spPr>
              <a:xfrm>
                <a:off x="7891016" y="58401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
              <p:cNvSpPr/>
              <p:nvPr/>
            </p:nvSpPr>
            <p:spPr>
              <a:xfrm>
                <a:off x="7898566" y="56435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7142616" y="44189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7392066" y="43743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7770066" y="43509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7573491" y="42080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7951491" y="41846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7"/>
              <p:cNvSpPr/>
              <p:nvPr/>
            </p:nvSpPr>
            <p:spPr>
              <a:xfrm>
                <a:off x="8110241" y="44870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7"/>
              <p:cNvSpPr/>
              <p:nvPr/>
            </p:nvSpPr>
            <p:spPr>
              <a:xfrm>
                <a:off x="8374816" y="46608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8299241" y="43660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8231191" y="54848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8397491" y="52655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8405041" y="50161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
              <p:cNvSpPr/>
              <p:nvPr/>
            </p:nvSpPr>
            <p:spPr>
              <a:xfrm>
                <a:off x="8329466" y="5673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a:off x="8535066" y="54168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
              <p:cNvSpPr/>
              <p:nvPr/>
            </p:nvSpPr>
            <p:spPr>
              <a:xfrm>
                <a:off x="8601616" y="507661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
              <p:cNvSpPr/>
              <p:nvPr/>
            </p:nvSpPr>
            <p:spPr>
              <a:xfrm>
                <a:off x="8548691" y="48044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8442866" y="451724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8087541" y="5847665"/>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7626416" y="56586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7732266" y="5908190"/>
                <a:ext cx="62100" cy="621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7"/>
            <p:cNvGrpSpPr/>
            <p:nvPr/>
          </p:nvGrpSpPr>
          <p:grpSpPr>
            <a:xfrm>
              <a:off x="-803397" y="4680501"/>
              <a:ext cx="1545125" cy="947250"/>
              <a:chOff x="-498597" y="4604301"/>
              <a:chExt cx="1545125" cy="947250"/>
            </a:xfrm>
          </p:grpSpPr>
          <p:sp>
            <p:nvSpPr>
              <p:cNvPr id="558" name="Google Shape;558;p7"/>
              <p:cNvSpPr/>
              <p:nvPr/>
            </p:nvSpPr>
            <p:spPr>
              <a:xfrm>
                <a:off x="-498597" y="4604301"/>
                <a:ext cx="1545125" cy="947250"/>
              </a:xfrm>
              <a:custGeom>
                <a:avLst/>
                <a:gdLst/>
                <a:ahLst/>
                <a:cxnLst/>
                <a:rect l="l" t="t" r="r" b="b"/>
                <a:pathLst>
                  <a:path w="61805" h="37890" extrusionOk="0">
                    <a:moveTo>
                      <a:pt x="41971" y="36689"/>
                    </a:moveTo>
                    <a:cubicBezTo>
                      <a:pt x="47825" y="35499"/>
                      <a:pt x="53579" y="33515"/>
                      <a:pt x="56853" y="30141"/>
                    </a:cubicBezTo>
                    <a:cubicBezTo>
                      <a:pt x="60127" y="26768"/>
                      <a:pt x="62509" y="20516"/>
                      <a:pt x="61616" y="16448"/>
                    </a:cubicBezTo>
                    <a:cubicBezTo>
                      <a:pt x="60723" y="12380"/>
                      <a:pt x="56159" y="7023"/>
                      <a:pt x="51496" y="5733"/>
                    </a:cubicBezTo>
                    <a:cubicBezTo>
                      <a:pt x="46833" y="4443"/>
                      <a:pt x="39192" y="9577"/>
                      <a:pt x="33636" y="8709"/>
                    </a:cubicBezTo>
                    <a:cubicBezTo>
                      <a:pt x="28080" y="7841"/>
                      <a:pt x="22772" y="1566"/>
                      <a:pt x="18158" y="524"/>
                    </a:cubicBezTo>
                    <a:cubicBezTo>
                      <a:pt x="13544" y="-518"/>
                      <a:pt x="8980" y="-72"/>
                      <a:pt x="5954" y="2458"/>
                    </a:cubicBezTo>
                    <a:cubicBezTo>
                      <a:pt x="2928" y="4988"/>
                      <a:pt x="51" y="11090"/>
                      <a:pt x="1" y="15704"/>
                    </a:cubicBezTo>
                    <a:cubicBezTo>
                      <a:pt x="-48" y="20318"/>
                      <a:pt x="2036" y="26544"/>
                      <a:pt x="5657" y="30141"/>
                    </a:cubicBezTo>
                    <a:cubicBezTo>
                      <a:pt x="9279" y="33738"/>
                      <a:pt x="15678" y="36193"/>
                      <a:pt x="21730" y="37284"/>
                    </a:cubicBezTo>
                    <a:cubicBezTo>
                      <a:pt x="27782" y="38375"/>
                      <a:pt x="36117" y="37880"/>
                      <a:pt x="41971" y="36689"/>
                    </a:cubicBezTo>
                    <a:close/>
                  </a:path>
                </a:pathLst>
              </a:custGeom>
              <a:noFill/>
              <a:ln w="38100" cap="flat" cmpd="sng">
                <a:solidFill>
                  <a:schemeClr val="dk1"/>
                </a:solidFill>
                <a:prstDash val="solid"/>
                <a:round/>
                <a:headEnd type="none" w="med" len="med"/>
                <a:tailEnd type="none" w="med" len="med"/>
              </a:ln>
            </p:spPr>
          </p:sp>
          <p:sp>
            <p:nvSpPr>
              <p:cNvPr id="559" name="Google Shape;559;p7"/>
              <p:cNvSpPr/>
              <p:nvPr/>
            </p:nvSpPr>
            <p:spPr>
              <a:xfrm>
                <a:off x="-312648" y="4768565"/>
                <a:ext cx="1212050" cy="658075"/>
              </a:xfrm>
              <a:custGeom>
                <a:avLst/>
                <a:gdLst/>
                <a:ahLst/>
                <a:cxnLst/>
                <a:rect l="l" t="t" r="r" b="b"/>
                <a:pathLst>
                  <a:path w="48482" h="26323" extrusionOk="0">
                    <a:moveTo>
                      <a:pt x="34830" y="25653"/>
                    </a:moveTo>
                    <a:cubicBezTo>
                      <a:pt x="39444" y="24760"/>
                      <a:pt x="43612" y="22825"/>
                      <a:pt x="45844" y="20295"/>
                    </a:cubicBezTo>
                    <a:cubicBezTo>
                      <a:pt x="48077" y="17765"/>
                      <a:pt x="48969" y="13102"/>
                      <a:pt x="48225" y="10473"/>
                    </a:cubicBezTo>
                    <a:cubicBezTo>
                      <a:pt x="47481" y="7844"/>
                      <a:pt x="44703" y="5165"/>
                      <a:pt x="41379" y="4520"/>
                    </a:cubicBezTo>
                    <a:cubicBezTo>
                      <a:pt x="38055" y="3875"/>
                      <a:pt x="32995" y="7248"/>
                      <a:pt x="28282" y="6603"/>
                    </a:cubicBezTo>
                    <a:cubicBezTo>
                      <a:pt x="23569" y="5958"/>
                      <a:pt x="17169" y="1543"/>
                      <a:pt x="13101" y="650"/>
                    </a:cubicBezTo>
                    <a:cubicBezTo>
                      <a:pt x="9033" y="-243"/>
                      <a:pt x="6057" y="-367"/>
                      <a:pt x="3874" y="1245"/>
                    </a:cubicBezTo>
                    <a:cubicBezTo>
                      <a:pt x="1691" y="2857"/>
                      <a:pt x="-95" y="7149"/>
                      <a:pt x="4" y="10324"/>
                    </a:cubicBezTo>
                    <a:cubicBezTo>
                      <a:pt x="103" y="13499"/>
                      <a:pt x="1443" y="17740"/>
                      <a:pt x="4469" y="20295"/>
                    </a:cubicBezTo>
                    <a:cubicBezTo>
                      <a:pt x="7495" y="22850"/>
                      <a:pt x="13101" y="24760"/>
                      <a:pt x="18161" y="25653"/>
                    </a:cubicBezTo>
                    <a:cubicBezTo>
                      <a:pt x="23221" y="26546"/>
                      <a:pt x="30216" y="26546"/>
                      <a:pt x="34830" y="25653"/>
                    </a:cubicBezTo>
                    <a:close/>
                  </a:path>
                </a:pathLst>
              </a:custGeom>
              <a:noFill/>
              <a:ln w="38100" cap="flat" cmpd="sng">
                <a:solidFill>
                  <a:schemeClr val="dk1"/>
                </a:solidFill>
                <a:prstDash val="solid"/>
                <a:round/>
                <a:headEnd type="none" w="med" len="med"/>
                <a:tailEnd type="none" w="med" len="med"/>
              </a:ln>
            </p:spPr>
          </p:sp>
          <p:sp>
            <p:nvSpPr>
              <p:cNvPr id="560" name="Google Shape;560;p7"/>
              <p:cNvSpPr/>
              <p:nvPr/>
            </p:nvSpPr>
            <p:spPr>
              <a:xfrm>
                <a:off x="-242960" y="4859229"/>
                <a:ext cx="1091300" cy="514625"/>
              </a:xfrm>
              <a:custGeom>
                <a:avLst/>
                <a:gdLst/>
                <a:ahLst/>
                <a:cxnLst/>
                <a:rect l="l" t="t" r="r" b="b"/>
                <a:pathLst>
                  <a:path w="43652" h="20585" extrusionOk="0">
                    <a:moveTo>
                      <a:pt x="18945" y="20539"/>
                    </a:moveTo>
                    <a:cubicBezTo>
                      <a:pt x="24179" y="20787"/>
                      <a:pt x="33580" y="20043"/>
                      <a:pt x="37698" y="18158"/>
                    </a:cubicBezTo>
                    <a:cubicBezTo>
                      <a:pt x="41816" y="16273"/>
                      <a:pt x="43602" y="11659"/>
                      <a:pt x="43651" y="9228"/>
                    </a:cubicBezTo>
                    <a:cubicBezTo>
                      <a:pt x="43701" y="6797"/>
                      <a:pt x="40922" y="4267"/>
                      <a:pt x="37995" y="3572"/>
                    </a:cubicBezTo>
                    <a:cubicBezTo>
                      <a:pt x="35068" y="2878"/>
                      <a:pt x="29711" y="5160"/>
                      <a:pt x="26089" y="5061"/>
                    </a:cubicBezTo>
                    <a:cubicBezTo>
                      <a:pt x="22468" y="4962"/>
                      <a:pt x="19466" y="3820"/>
                      <a:pt x="16266" y="2977"/>
                    </a:cubicBezTo>
                    <a:cubicBezTo>
                      <a:pt x="13066" y="2134"/>
                      <a:pt x="9370" y="-49"/>
                      <a:pt x="6890" y="1"/>
                    </a:cubicBezTo>
                    <a:cubicBezTo>
                      <a:pt x="4410" y="51"/>
                      <a:pt x="2475" y="1564"/>
                      <a:pt x="1384" y="3275"/>
                    </a:cubicBezTo>
                    <a:cubicBezTo>
                      <a:pt x="293" y="4987"/>
                      <a:pt x="-476" y="8038"/>
                      <a:pt x="342" y="10270"/>
                    </a:cubicBezTo>
                    <a:cubicBezTo>
                      <a:pt x="1161" y="12502"/>
                      <a:pt x="3195" y="14958"/>
                      <a:pt x="6295" y="16669"/>
                    </a:cubicBezTo>
                    <a:cubicBezTo>
                      <a:pt x="9396" y="18381"/>
                      <a:pt x="13711" y="20291"/>
                      <a:pt x="18945" y="20539"/>
                    </a:cubicBezTo>
                    <a:close/>
                  </a:path>
                </a:pathLst>
              </a:custGeom>
              <a:noFill/>
              <a:ln w="38100" cap="flat" cmpd="sng">
                <a:solidFill>
                  <a:schemeClr val="dk1"/>
                </a:solidFill>
                <a:prstDash val="solid"/>
                <a:round/>
                <a:headEnd type="none" w="med" len="med"/>
                <a:tailEnd type="none" w="med" len="med"/>
              </a:ln>
            </p:spPr>
          </p:sp>
        </p:grpSp>
        <p:sp>
          <p:nvSpPr>
            <p:cNvPr id="561" name="Google Shape;561;p7"/>
            <p:cNvSpPr/>
            <p:nvPr/>
          </p:nvSpPr>
          <p:spPr>
            <a:xfrm>
              <a:off x="176550" y="4254125"/>
              <a:ext cx="505200" cy="346500"/>
            </a:xfrm>
            <a:prstGeom prst="triangle">
              <a:avLst>
                <a:gd name="adj" fmla="val 50000"/>
              </a:avLst>
            </a:prstGeom>
            <a:solidFill>
              <a:schemeClr val="accent1"/>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8557688" y="3644225"/>
              <a:ext cx="346500" cy="3465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rot="9879501">
              <a:off x="7849772" y="47785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7"/>
            <p:cNvGrpSpPr/>
            <p:nvPr/>
          </p:nvGrpSpPr>
          <p:grpSpPr>
            <a:xfrm rot="-2700000">
              <a:off x="8808045" y="3301891"/>
              <a:ext cx="191648" cy="191638"/>
              <a:chOff x="5939341" y="4763875"/>
              <a:chExt cx="191650" cy="191640"/>
            </a:xfrm>
          </p:grpSpPr>
          <p:sp>
            <p:nvSpPr>
              <p:cNvPr id="565" name="Google Shape;565;p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7"/>
            <p:cNvGrpSpPr/>
            <p:nvPr/>
          </p:nvGrpSpPr>
          <p:grpSpPr>
            <a:xfrm rot="3414734">
              <a:off x="918991" y="4824360"/>
              <a:ext cx="191642" cy="191632"/>
              <a:chOff x="5939341" y="4763875"/>
              <a:chExt cx="191650" cy="191640"/>
            </a:xfrm>
          </p:grpSpPr>
          <p:sp>
            <p:nvSpPr>
              <p:cNvPr id="569" name="Google Shape;569;p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 name="Google Shape;572;p7"/>
            <p:cNvGrpSpPr/>
            <p:nvPr/>
          </p:nvGrpSpPr>
          <p:grpSpPr>
            <a:xfrm rot="-570904">
              <a:off x="8635117" y="268701"/>
              <a:ext cx="191642" cy="191632"/>
              <a:chOff x="5939341" y="4763875"/>
              <a:chExt cx="191650" cy="191640"/>
            </a:xfrm>
          </p:grpSpPr>
          <p:sp>
            <p:nvSpPr>
              <p:cNvPr id="573" name="Google Shape;573;p7"/>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7"/>
            <p:cNvGrpSpPr/>
            <p:nvPr/>
          </p:nvGrpSpPr>
          <p:grpSpPr>
            <a:xfrm rot="5400000">
              <a:off x="-108834" y="3256485"/>
              <a:ext cx="613200" cy="203475"/>
              <a:chOff x="502391" y="461197"/>
              <a:chExt cx="613200" cy="203475"/>
            </a:xfrm>
          </p:grpSpPr>
          <p:grpSp>
            <p:nvGrpSpPr>
              <p:cNvPr id="577" name="Google Shape;577;p7"/>
              <p:cNvGrpSpPr/>
              <p:nvPr/>
            </p:nvGrpSpPr>
            <p:grpSpPr>
              <a:xfrm>
                <a:off x="502391" y="602572"/>
                <a:ext cx="613200" cy="62100"/>
                <a:chOff x="502391" y="602572"/>
                <a:chExt cx="613200" cy="62100"/>
              </a:xfrm>
            </p:grpSpPr>
            <p:sp>
              <p:nvSpPr>
                <p:cNvPr id="578" name="Google Shape;578;p7"/>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7"/>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7"/>
              <p:cNvGrpSpPr/>
              <p:nvPr/>
            </p:nvGrpSpPr>
            <p:grpSpPr>
              <a:xfrm>
                <a:off x="502391" y="461197"/>
                <a:ext cx="613200" cy="62100"/>
                <a:chOff x="502391" y="602572"/>
                <a:chExt cx="613200" cy="62100"/>
              </a:xfrm>
            </p:grpSpPr>
            <p:sp>
              <p:nvSpPr>
                <p:cNvPr id="584" name="Google Shape;584;p7"/>
                <p:cNvSpPr/>
                <p:nvPr/>
              </p:nvSpPr>
              <p:spPr>
                <a:xfrm>
                  <a:off x="10534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7"/>
                <p:cNvSpPr/>
                <p:nvPr/>
              </p:nvSpPr>
              <p:spPr>
                <a:xfrm>
                  <a:off x="91571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7"/>
                <p:cNvSpPr/>
                <p:nvPr/>
              </p:nvSpPr>
              <p:spPr>
                <a:xfrm>
                  <a:off x="77794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7"/>
                <p:cNvSpPr/>
                <p:nvPr/>
              </p:nvSpPr>
              <p:spPr>
                <a:xfrm>
                  <a:off x="640166"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7"/>
                <p:cNvSpPr/>
                <p:nvPr/>
              </p:nvSpPr>
              <p:spPr>
                <a:xfrm>
                  <a:off x="502391" y="60257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9" name="Google Shape;589;p7"/>
            <p:cNvSpPr/>
            <p:nvPr/>
          </p:nvSpPr>
          <p:spPr>
            <a:xfrm rot="6365449">
              <a:off x="1664422" y="4832253"/>
              <a:ext cx="405902" cy="84312"/>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7"/>
            <p:cNvSpPr/>
            <p:nvPr/>
          </p:nvSpPr>
          <p:spPr>
            <a:xfrm rot="10566086">
              <a:off x="3282435" y="4953686"/>
              <a:ext cx="405939" cy="8419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7"/>
            <p:cNvSpPr/>
            <p:nvPr/>
          </p:nvSpPr>
          <p:spPr>
            <a:xfrm rot="414903">
              <a:off x="7206102" y="4101743"/>
              <a:ext cx="406154" cy="8431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7"/>
            <p:cNvSpPr/>
            <p:nvPr/>
          </p:nvSpPr>
          <p:spPr>
            <a:xfrm rot="2700000">
              <a:off x="8811669" y="835234"/>
              <a:ext cx="406021" cy="84429"/>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7"/>
            <p:cNvSpPr/>
            <p:nvPr/>
          </p:nvSpPr>
          <p:spPr>
            <a:xfrm rot="-4668106">
              <a:off x="57671" y="343084"/>
              <a:ext cx="406068"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7"/>
            <p:cNvSpPr/>
            <p:nvPr/>
          </p:nvSpPr>
          <p:spPr>
            <a:xfrm rot="-218540">
              <a:off x="7871093" y="149655"/>
              <a:ext cx="406120" cy="84473"/>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7"/>
            <p:cNvGrpSpPr/>
            <p:nvPr/>
          </p:nvGrpSpPr>
          <p:grpSpPr>
            <a:xfrm flipH="1">
              <a:off x="6042736" y="4600620"/>
              <a:ext cx="1323848" cy="358724"/>
              <a:chOff x="3111721" y="3719070"/>
              <a:chExt cx="2418429" cy="764055"/>
            </a:xfrm>
          </p:grpSpPr>
          <p:sp>
            <p:nvSpPr>
              <p:cNvPr id="596" name="Google Shape;596;p7"/>
              <p:cNvSpPr/>
              <p:nvPr/>
            </p:nvSpPr>
            <p:spPr>
              <a:xfrm>
                <a:off x="3141325" y="3938825"/>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dk1"/>
                </a:solidFill>
                <a:prstDash val="solid"/>
                <a:miter lim="8000"/>
                <a:headEnd type="none" w="med" len="med"/>
                <a:tailEnd type="none" w="med" len="med"/>
              </a:ln>
            </p:spPr>
          </p:sp>
          <p:sp>
            <p:nvSpPr>
              <p:cNvPr id="597" name="Google Shape;597;p7"/>
              <p:cNvSpPr/>
              <p:nvPr/>
            </p:nvSpPr>
            <p:spPr>
              <a:xfrm>
                <a:off x="3111721" y="3719070"/>
                <a:ext cx="2388825" cy="544300"/>
              </a:xfrm>
              <a:custGeom>
                <a:avLst/>
                <a:gdLst/>
                <a:ahLst/>
                <a:cxnLst/>
                <a:rect l="l" t="t" r="r" b="b"/>
                <a:pathLst>
                  <a:path w="95553" h="21772" extrusionOk="0">
                    <a:moveTo>
                      <a:pt x="0" y="21772"/>
                    </a:moveTo>
                    <a:lnTo>
                      <a:pt x="20260" y="605"/>
                    </a:lnTo>
                    <a:lnTo>
                      <a:pt x="38705" y="21469"/>
                    </a:lnTo>
                    <a:lnTo>
                      <a:pt x="56698" y="432"/>
                    </a:lnTo>
                    <a:lnTo>
                      <a:pt x="74084" y="21772"/>
                    </a:lnTo>
                    <a:lnTo>
                      <a:pt x="95553" y="0"/>
                    </a:lnTo>
                  </a:path>
                </a:pathLst>
              </a:custGeom>
              <a:noFill/>
              <a:ln w="152400" cap="flat" cmpd="sng">
                <a:solidFill>
                  <a:schemeClr val="accent2"/>
                </a:solidFill>
                <a:prstDash val="solid"/>
                <a:miter lim="8000"/>
                <a:headEnd type="none" w="med" len="med"/>
                <a:tailEnd type="none" w="med" len="med"/>
              </a:ln>
            </p:spPr>
          </p:sp>
        </p:grpSp>
      </p:grpSp>
      <p:sp>
        <p:nvSpPr>
          <p:cNvPr id="598" name="Google Shape;598;p7"/>
          <p:cNvSpPr txBox="1">
            <a:spLocks noGrp="1"/>
          </p:cNvSpPr>
          <p:nvPr>
            <p:ph type="subTitle" idx="1"/>
          </p:nvPr>
        </p:nvSpPr>
        <p:spPr>
          <a:xfrm>
            <a:off x="703825" y="1311825"/>
            <a:ext cx="7736400" cy="27900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1600"/>
              </a:spcBef>
              <a:spcAft>
                <a:spcPts val="0"/>
              </a:spcAft>
              <a:buSzPts val="1600"/>
              <a:buFont typeface="Nunito Light"/>
              <a:buChar char="○"/>
              <a:defRPr/>
            </a:lvl2pPr>
            <a:lvl3pPr lvl="2" algn="ctr" rtl="0">
              <a:lnSpc>
                <a:spcPct val="100000"/>
              </a:lnSpc>
              <a:spcBef>
                <a:spcPts val="1600"/>
              </a:spcBef>
              <a:spcAft>
                <a:spcPts val="0"/>
              </a:spcAft>
              <a:buSzPts val="1500"/>
              <a:buFont typeface="Nunito Light"/>
              <a:buChar char="■"/>
              <a:defRPr/>
            </a:lvl3pPr>
            <a:lvl4pPr lvl="3" algn="ctr" rtl="0">
              <a:lnSpc>
                <a:spcPct val="100000"/>
              </a:lnSpc>
              <a:spcBef>
                <a:spcPts val="1600"/>
              </a:spcBef>
              <a:spcAft>
                <a:spcPts val="0"/>
              </a:spcAft>
              <a:buSzPts val="1500"/>
              <a:buFont typeface="Nunito Light"/>
              <a:buChar char="●"/>
              <a:defRPr/>
            </a:lvl4pPr>
            <a:lvl5pPr lvl="4" algn="ctr" rtl="0">
              <a:lnSpc>
                <a:spcPct val="100000"/>
              </a:lnSpc>
              <a:spcBef>
                <a:spcPts val="1600"/>
              </a:spcBef>
              <a:spcAft>
                <a:spcPts val="0"/>
              </a:spcAft>
              <a:buSzPts val="1400"/>
              <a:buFont typeface="Nunito Light"/>
              <a:buChar char="○"/>
              <a:defRPr/>
            </a:lvl5pPr>
            <a:lvl6pPr lvl="5" algn="ctr" rtl="0">
              <a:lnSpc>
                <a:spcPct val="100000"/>
              </a:lnSpc>
              <a:spcBef>
                <a:spcPts val="1600"/>
              </a:spcBef>
              <a:spcAft>
                <a:spcPts val="0"/>
              </a:spcAft>
              <a:buSzPts val="1400"/>
              <a:buFont typeface="Nunito Light"/>
              <a:buChar char="■"/>
              <a:defRPr/>
            </a:lvl6pPr>
            <a:lvl7pPr lvl="6" algn="ctr" rtl="0">
              <a:lnSpc>
                <a:spcPct val="100000"/>
              </a:lnSpc>
              <a:spcBef>
                <a:spcPts val="1600"/>
              </a:spcBef>
              <a:spcAft>
                <a:spcPts val="0"/>
              </a:spcAft>
              <a:buSzPts val="1300"/>
              <a:buFont typeface="Nunito Light"/>
              <a:buChar char="●"/>
              <a:defRPr/>
            </a:lvl7pPr>
            <a:lvl8pPr lvl="7" algn="ctr" rtl="0">
              <a:lnSpc>
                <a:spcPct val="100000"/>
              </a:lnSpc>
              <a:spcBef>
                <a:spcPts val="1600"/>
              </a:spcBef>
              <a:spcAft>
                <a:spcPts val="0"/>
              </a:spcAft>
              <a:buSzPts val="1300"/>
              <a:buFont typeface="Nunito Light"/>
              <a:buChar char="○"/>
              <a:defRPr/>
            </a:lvl8pPr>
            <a:lvl9pPr lvl="8" algn="ctr" rtl="0">
              <a:lnSpc>
                <a:spcPct val="100000"/>
              </a:lnSpc>
              <a:spcBef>
                <a:spcPts val="1600"/>
              </a:spcBef>
              <a:spcAft>
                <a:spcPts val="1600"/>
              </a:spcAft>
              <a:buSzPts val="1400"/>
              <a:buFont typeface="Nunito Light"/>
              <a:buChar char="■"/>
              <a:defRPr/>
            </a:lvl9pPr>
          </a:lstStyle>
          <a:p>
            <a:endParaRPr/>
          </a:p>
        </p:txBody>
      </p:sp>
      <p:sp>
        <p:nvSpPr>
          <p:cNvPr id="599" name="Google Shape;599;p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27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00"/>
        <p:cNvGrpSpPr/>
        <p:nvPr/>
      </p:nvGrpSpPr>
      <p:grpSpPr>
        <a:xfrm>
          <a:off x="0" y="0"/>
          <a:ext cx="0" cy="0"/>
          <a:chOff x="0" y="0"/>
          <a:chExt cx="0" cy="0"/>
        </a:xfrm>
      </p:grpSpPr>
      <p:sp>
        <p:nvSpPr>
          <p:cNvPr id="601" name="Google Shape;60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602" name="Google Shape;602;p8"/>
          <p:cNvGrpSpPr/>
          <p:nvPr/>
        </p:nvGrpSpPr>
        <p:grpSpPr>
          <a:xfrm>
            <a:off x="-713659" y="-234933"/>
            <a:ext cx="9930138" cy="5797783"/>
            <a:chOff x="-713659" y="-234933"/>
            <a:chExt cx="9930138" cy="5797783"/>
          </a:xfrm>
        </p:grpSpPr>
        <p:grpSp>
          <p:nvGrpSpPr>
            <p:cNvPr id="603" name="Google Shape;603;p8"/>
            <p:cNvGrpSpPr/>
            <p:nvPr/>
          </p:nvGrpSpPr>
          <p:grpSpPr>
            <a:xfrm rot="-6061857" flipH="1">
              <a:off x="7614363" y="-164997"/>
              <a:ext cx="996863" cy="1036988"/>
              <a:chOff x="-87012" y="2672250"/>
              <a:chExt cx="1135350" cy="1181050"/>
            </a:xfrm>
          </p:grpSpPr>
          <p:sp>
            <p:nvSpPr>
              <p:cNvPr id="604" name="Google Shape;604;p8"/>
              <p:cNvSpPr/>
              <p:nvPr/>
            </p:nvSpPr>
            <p:spPr>
              <a:xfrm>
                <a:off x="-87012" y="2916100"/>
                <a:ext cx="937200" cy="937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111138" y="2672250"/>
                <a:ext cx="937200" cy="937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8"/>
            <p:cNvSpPr/>
            <p:nvPr/>
          </p:nvSpPr>
          <p:spPr>
            <a:xfrm rot="5400000" flipH="1">
              <a:off x="-419412" y="-136110"/>
              <a:ext cx="1130400" cy="979200"/>
            </a:xfrm>
            <a:prstGeom prst="pie">
              <a:avLst>
                <a:gd name="adj1" fmla="val 10800078"/>
                <a:gd name="adj2" fmla="val 2158235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 name="Google Shape;607;p8"/>
            <p:cNvGrpSpPr/>
            <p:nvPr/>
          </p:nvGrpSpPr>
          <p:grpSpPr>
            <a:xfrm rot="-2700000" flipH="1">
              <a:off x="6639462" y="-3566"/>
              <a:ext cx="191648" cy="191638"/>
              <a:chOff x="5939341" y="4763875"/>
              <a:chExt cx="191650" cy="191640"/>
            </a:xfrm>
          </p:grpSpPr>
          <p:sp>
            <p:nvSpPr>
              <p:cNvPr id="608" name="Google Shape;608;p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 name="Google Shape;611;p8"/>
            <p:cNvGrpSpPr/>
            <p:nvPr/>
          </p:nvGrpSpPr>
          <p:grpSpPr>
            <a:xfrm rot="-10471184" flipH="1">
              <a:off x="8783710" y="718363"/>
              <a:ext cx="191644" cy="191634"/>
              <a:chOff x="5939341" y="4763875"/>
              <a:chExt cx="191650" cy="191640"/>
            </a:xfrm>
          </p:grpSpPr>
          <p:sp>
            <p:nvSpPr>
              <p:cNvPr id="612" name="Google Shape;612;p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8"/>
            <p:cNvGrpSpPr/>
            <p:nvPr/>
          </p:nvGrpSpPr>
          <p:grpSpPr>
            <a:xfrm rot="-4437657" flipH="1">
              <a:off x="8673480" y="4260435"/>
              <a:ext cx="191655" cy="191645"/>
              <a:chOff x="5939341" y="4763875"/>
              <a:chExt cx="191650" cy="191640"/>
            </a:xfrm>
          </p:grpSpPr>
          <p:sp>
            <p:nvSpPr>
              <p:cNvPr id="616" name="Google Shape;616;p8"/>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8"/>
            <p:cNvGrpSpPr/>
            <p:nvPr/>
          </p:nvGrpSpPr>
          <p:grpSpPr>
            <a:xfrm rot="5400000" flipH="1">
              <a:off x="-514008" y="4433800"/>
              <a:ext cx="1752900" cy="505200"/>
              <a:chOff x="-142475" y="4358675"/>
              <a:chExt cx="1752900" cy="505200"/>
            </a:xfrm>
          </p:grpSpPr>
          <p:sp>
            <p:nvSpPr>
              <p:cNvPr id="620" name="Google Shape;620;p8"/>
              <p:cNvSpPr/>
              <p:nvPr/>
            </p:nvSpPr>
            <p:spPr>
              <a:xfrm rot="5400000">
                <a:off x="481375" y="3734825"/>
                <a:ext cx="505200" cy="17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rot="-1291012">
                <a:off x="1391659" y="4468033"/>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rot="10800000">
                <a:off x="837575" y="4566626"/>
                <a:ext cx="1572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rot="5551085">
                <a:off x="-60476" y="4493703"/>
                <a:ext cx="157052" cy="6215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rot="6905775">
                <a:off x="80884" y="4681898"/>
                <a:ext cx="157024" cy="6227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rot="-9214904">
                <a:off x="176641" y="4493648"/>
                <a:ext cx="15710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rot="2337028">
                <a:off x="341395" y="4686477"/>
                <a:ext cx="157004" cy="6208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rot="-1047906">
                <a:off x="-102853" y="4701642"/>
                <a:ext cx="156935" cy="62244"/>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rot="-1696711">
                <a:off x="463178" y="4448208"/>
                <a:ext cx="157042" cy="6227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rot="4918699">
                <a:off x="551854" y="4655560"/>
                <a:ext cx="156936" cy="6211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rot="-6664138">
                <a:off x="655525" y="4467959"/>
                <a:ext cx="156888" cy="6239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rot="-1291012">
                <a:off x="790809" y="4716608"/>
                <a:ext cx="157044" cy="6222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rot="2346269">
                <a:off x="1010025" y="4474676"/>
                <a:ext cx="156959" cy="6226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rot="7222943">
                <a:off x="1036339" y="4675023"/>
                <a:ext cx="157187" cy="6225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rot="5748514">
                <a:off x="1202864" y="462599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8"/>
              <p:cNvSpPr/>
              <p:nvPr/>
            </p:nvSpPr>
            <p:spPr>
              <a:xfrm rot="-8556292">
                <a:off x="1410670" y="4701637"/>
                <a:ext cx="157087" cy="6228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
              <p:cNvSpPr/>
              <p:nvPr/>
            </p:nvSpPr>
            <p:spPr>
              <a:xfrm rot="9191406">
                <a:off x="1198903" y="4425586"/>
                <a:ext cx="156973" cy="62118"/>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 name="Google Shape;637;p8"/>
            <p:cNvSpPr/>
            <p:nvPr/>
          </p:nvSpPr>
          <p:spPr>
            <a:xfrm rot="-2127830" flipH="1">
              <a:off x="159506" y="1313179"/>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rot="4882376" flipH="1">
              <a:off x="6739943" y="4913739"/>
              <a:ext cx="405994" cy="8434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rot="9126560" flipH="1">
              <a:off x="4733219" y="4828982"/>
              <a:ext cx="405955" cy="8440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rot="2363619" flipH="1">
              <a:off x="867744" y="4782462"/>
              <a:ext cx="406054"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rot="-4283464" flipH="1">
              <a:off x="8848245" y="4782524"/>
              <a:ext cx="406133" cy="8424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rot="-9562179" flipH="1">
              <a:off x="8808507" y="1436200"/>
              <a:ext cx="406145" cy="84305"/>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rot="7232568" flipH="1">
              <a:off x="2254373" y="202492"/>
              <a:ext cx="406154" cy="843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rot="-10120408" flipH="1">
              <a:off x="5551471" y="202432"/>
              <a:ext cx="406313" cy="8442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rot="8100000" flipH="1">
              <a:off x="836113" y="180190"/>
              <a:ext cx="346624" cy="346624"/>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rot="6540133" flipH="1">
              <a:off x="7232958" y="148835"/>
              <a:ext cx="191643" cy="191643"/>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8"/>
            <p:cNvGrpSpPr/>
            <p:nvPr/>
          </p:nvGrpSpPr>
          <p:grpSpPr>
            <a:xfrm rot="10800000" flipH="1">
              <a:off x="-713659" y="2169092"/>
              <a:ext cx="1026550" cy="979208"/>
              <a:chOff x="-53484" y="876090"/>
              <a:chExt cx="1026550" cy="979208"/>
            </a:xfrm>
          </p:grpSpPr>
          <p:grpSp>
            <p:nvGrpSpPr>
              <p:cNvPr id="648" name="Google Shape;648;p8"/>
              <p:cNvGrpSpPr/>
              <p:nvPr/>
            </p:nvGrpSpPr>
            <p:grpSpPr>
              <a:xfrm>
                <a:off x="910941" y="876090"/>
                <a:ext cx="62125" cy="979208"/>
                <a:chOff x="910941" y="876090"/>
                <a:chExt cx="62125" cy="979208"/>
              </a:xfrm>
            </p:grpSpPr>
            <p:sp>
              <p:nvSpPr>
                <p:cNvPr id="649" name="Google Shape;64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8"/>
              <p:cNvGrpSpPr/>
              <p:nvPr/>
            </p:nvGrpSpPr>
            <p:grpSpPr>
              <a:xfrm>
                <a:off x="773166" y="876090"/>
                <a:ext cx="62125" cy="979208"/>
                <a:chOff x="910941" y="876090"/>
                <a:chExt cx="62125" cy="979208"/>
              </a:xfrm>
            </p:grpSpPr>
            <p:sp>
              <p:nvSpPr>
                <p:cNvPr id="659" name="Google Shape;65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8"/>
              <p:cNvGrpSpPr/>
              <p:nvPr/>
            </p:nvGrpSpPr>
            <p:grpSpPr>
              <a:xfrm>
                <a:off x="635391" y="876090"/>
                <a:ext cx="62125" cy="979208"/>
                <a:chOff x="910941" y="876090"/>
                <a:chExt cx="62125" cy="979208"/>
              </a:xfrm>
            </p:grpSpPr>
            <p:sp>
              <p:nvSpPr>
                <p:cNvPr id="669" name="Google Shape;66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8"/>
              <p:cNvGrpSpPr/>
              <p:nvPr/>
            </p:nvGrpSpPr>
            <p:grpSpPr>
              <a:xfrm>
                <a:off x="497616" y="876090"/>
                <a:ext cx="62125" cy="979208"/>
                <a:chOff x="910941" y="876090"/>
                <a:chExt cx="62125" cy="979208"/>
              </a:xfrm>
            </p:grpSpPr>
            <p:sp>
              <p:nvSpPr>
                <p:cNvPr id="679" name="Google Shape;67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8"/>
              <p:cNvGrpSpPr/>
              <p:nvPr/>
            </p:nvGrpSpPr>
            <p:grpSpPr>
              <a:xfrm>
                <a:off x="359841" y="876090"/>
                <a:ext cx="62125" cy="979208"/>
                <a:chOff x="910941" y="876090"/>
                <a:chExt cx="62125" cy="979208"/>
              </a:xfrm>
            </p:grpSpPr>
            <p:sp>
              <p:nvSpPr>
                <p:cNvPr id="689" name="Google Shape;68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8"/>
              <p:cNvGrpSpPr/>
              <p:nvPr/>
            </p:nvGrpSpPr>
            <p:grpSpPr>
              <a:xfrm>
                <a:off x="222066" y="876090"/>
                <a:ext cx="62125" cy="979208"/>
                <a:chOff x="910941" y="876090"/>
                <a:chExt cx="62125" cy="979208"/>
              </a:xfrm>
            </p:grpSpPr>
            <p:sp>
              <p:nvSpPr>
                <p:cNvPr id="699" name="Google Shape;69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 name="Google Shape;708;p8"/>
              <p:cNvGrpSpPr/>
              <p:nvPr/>
            </p:nvGrpSpPr>
            <p:grpSpPr>
              <a:xfrm>
                <a:off x="84291" y="876090"/>
                <a:ext cx="62125" cy="979208"/>
                <a:chOff x="910941" y="876090"/>
                <a:chExt cx="62125" cy="979208"/>
              </a:xfrm>
            </p:grpSpPr>
            <p:sp>
              <p:nvSpPr>
                <p:cNvPr id="709" name="Google Shape;70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8"/>
              <p:cNvGrpSpPr/>
              <p:nvPr/>
            </p:nvGrpSpPr>
            <p:grpSpPr>
              <a:xfrm>
                <a:off x="-53484" y="876090"/>
                <a:ext cx="62125" cy="979208"/>
                <a:chOff x="910941" y="876090"/>
                <a:chExt cx="62125" cy="979208"/>
              </a:xfrm>
            </p:grpSpPr>
            <p:sp>
              <p:nvSpPr>
                <p:cNvPr id="719" name="Google Shape;719;p8"/>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8" name="Google Shape;728;p8"/>
            <p:cNvSpPr/>
            <p:nvPr/>
          </p:nvSpPr>
          <p:spPr>
            <a:xfrm rot="10800000" flipH="1">
              <a:off x="3755675" y="4697915"/>
              <a:ext cx="505200" cy="346500"/>
            </a:xfrm>
            <a:prstGeom prst="triangle">
              <a:avLst>
                <a:gd name="adj" fmla="val 50000"/>
              </a:avLst>
            </a:prstGeom>
            <a:solidFill>
              <a:schemeClr val="accent3"/>
            </a:solidFill>
            <a:ln>
              <a:noFill/>
            </a:ln>
            <a:effectLst>
              <a:outerShdw dist="123825" dir="930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29"/>
        <p:cNvGrpSpPr/>
        <p:nvPr/>
      </p:nvGrpSpPr>
      <p:grpSpPr>
        <a:xfrm>
          <a:off x="0" y="0"/>
          <a:ext cx="0" cy="0"/>
          <a:chOff x="0" y="0"/>
          <a:chExt cx="0" cy="0"/>
        </a:xfrm>
      </p:grpSpPr>
      <p:sp>
        <p:nvSpPr>
          <p:cNvPr id="730" name="Google Shape;730;p9"/>
          <p:cNvSpPr txBox="1">
            <a:spLocks noGrp="1"/>
          </p:cNvSpPr>
          <p:nvPr>
            <p:ph type="title"/>
          </p:nvPr>
        </p:nvSpPr>
        <p:spPr>
          <a:xfrm>
            <a:off x="2135550" y="12653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1" name="Google Shape;73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32" name="Google Shape;732;p9"/>
          <p:cNvGrpSpPr/>
          <p:nvPr/>
        </p:nvGrpSpPr>
        <p:grpSpPr>
          <a:xfrm>
            <a:off x="-439612" y="-281809"/>
            <a:ext cx="9583619" cy="5993306"/>
            <a:chOff x="-439612" y="-281809"/>
            <a:chExt cx="9583619" cy="5993306"/>
          </a:xfrm>
        </p:grpSpPr>
        <p:sp>
          <p:nvSpPr>
            <p:cNvPr id="733" name="Google Shape;733;p9"/>
            <p:cNvSpPr/>
            <p:nvPr/>
          </p:nvSpPr>
          <p:spPr>
            <a:xfrm flipH="1">
              <a:off x="-439612" y="-281809"/>
              <a:ext cx="2306800" cy="1731000"/>
            </a:xfrm>
            <a:custGeom>
              <a:avLst/>
              <a:gdLst/>
              <a:ahLst/>
              <a:cxnLst/>
              <a:rect l="l" t="t" r="r" b="b"/>
              <a:pathLst>
                <a:path w="92272" h="69240" extrusionOk="0">
                  <a:moveTo>
                    <a:pt x="4182" y="3429"/>
                  </a:moveTo>
                  <a:cubicBezTo>
                    <a:pt x="-3382" y="7912"/>
                    <a:pt x="634" y="23227"/>
                    <a:pt x="5863" y="27522"/>
                  </a:cubicBezTo>
                  <a:cubicBezTo>
                    <a:pt x="11093" y="31818"/>
                    <a:pt x="28088" y="27241"/>
                    <a:pt x="35559" y="29202"/>
                  </a:cubicBezTo>
                  <a:cubicBezTo>
                    <a:pt x="43030" y="31163"/>
                    <a:pt x="47419" y="33778"/>
                    <a:pt x="50687" y="39288"/>
                  </a:cubicBezTo>
                  <a:cubicBezTo>
                    <a:pt x="53955" y="44798"/>
                    <a:pt x="51527" y="57270"/>
                    <a:pt x="55169" y="62260"/>
                  </a:cubicBezTo>
                  <a:cubicBezTo>
                    <a:pt x="58811" y="67250"/>
                    <a:pt x="67402" y="69416"/>
                    <a:pt x="72538" y="69229"/>
                  </a:cubicBezTo>
                  <a:cubicBezTo>
                    <a:pt x="77674" y="69042"/>
                    <a:pt x="82717" y="67623"/>
                    <a:pt x="85985" y="61139"/>
                  </a:cubicBezTo>
                  <a:cubicBezTo>
                    <a:pt x="89253" y="54655"/>
                    <a:pt x="92055" y="39194"/>
                    <a:pt x="92148" y="30323"/>
                  </a:cubicBezTo>
                  <a:cubicBezTo>
                    <a:pt x="92241" y="21452"/>
                    <a:pt x="93362" y="12860"/>
                    <a:pt x="86545" y="7911"/>
                  </a:cubicBezTo>
                  <a:cubicBezTo>
                    <a:pt x="79728" y="2962"/>
                    <a:pt x="64974" y="1374"/>
                    <a:pt x="51247" y="627"/>
                  </a:cubicBezTo>
                  <a:cubicBezTo>
                    <a:pt x="37520" y="-120"/>
                    <a:pt x="11746" y="-1053"/>
                    <a:pt x="4182" y="3429"/>
                  </a:cubicBezTo>
                  <a:close/>
                </a:path>
              </a:pathLst>
            </a:custGeom>
            <a:solidFill>
              <a:schemeClr val="lt2"/>
            </a:solidFill>
            <a:ln>
              <a:noFill/>
            </a:ln>
          </p:spPr>
        </p:sp>
        <p:sp>
          <p:nvSpPr>
            <p:cNvPr id="734" name="Google Shape;734;p9"/>
            <p:cNvSpPr/>
            <p:nvPr/>
          </p:nvSpPr>
          <p:spPr>
            <a:xfrm rot="5400000" flipH="1">
              <a:off x="199507" y="4414300"/>
              <a:ext cx="505200" cy="346500"/>
            </a:xfrm>
            <a:prstGeom prst="triangle">
              <a:avLst>
                <a:gd name="adj" fmla="val 50000"/>
              </a:avLst>
            </a:prstGeom>
            <a:solidFill>
              <a:schemeClr val="accent1"/>
            </a:solidFill>
            <a:ln>
              <a:noFill/>
            </a:ln>
            <a:effectLst>
              <a:outerShdw dist="123825" dir="5640000" algn="bl" rotWithShape="0">
                <a:schemeClr val="dk1"/>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9"/>
            <p:cNvSpPr/>
            <p:nvPr/>
          </p:nvSpPr>
          <p:spPr>
            <a:xfrm flipH="1">
              <a:off x="7980795" y="162213"/>
              <a:ext cx="1130400" cy="979200"/>
            </a:xfrm>
            <a:prstGeom prst="pie">
              <a:avLst>
                <a:gd name="adj1" fmla="val 10800078"/>
                <a:gd name="adj2" fmla="val 2158235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9"/>
            <p:cNvGrpSpPr/>
            <p:nvPr/>
          </p:nvGrpSpPr>
          <p:grpSpPr>
            <a:xfrm flipH="1">
              <a:off x="4783904" y="4732290"/>
              <a:ext cx="1026550" cy="979208"/>
              <a:chOff x="-53484" y="876090"/>
              <a:chExt cx="1026550" cy="979208"/>
            </a:xfrm>
          </p:grpSpPr>
          <p:grpSp>
            <p:nvGrpSpPr>
              <p:cNvPr id="737" name="Google Shape;737;p9"/>
              <p:cNvGrpSpPr/>
              <p:nvPr/>
            </p:nvGrpSpPr>
            <p:grpSpPr>
              <a:xfrm>
                <a:off x="910941" y="876090"/>
                <a:ext cx="62125" cy="979208"/>
                <a:chOff x="910941" y="876090"/>
                <a:chExt cx="62125" cy="979208"/>
              </a:xfrm>
            </p:grpSpPr>
            <p:sp>
              <p:nvSpPr>
                <p:cNvPr id="738" name="Google Shape;73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a:off x="773166" y="876090"/>
                <a:ext cx="62125" cy="979208"/>
                <a:chOff x="910941" y="876090"/>
                <a:chExt cx="62125" cy="979208"/>
              </a:xfrm>
            </p:grpSpPr>
            <p:sp>
              <p:nvSpPr>
                <p:cNvPr id="748" name="Google Shape;74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 name="Google Shape;757;p9"/>
              <p:cNvGrpSpPr/>
              <p:nvPr/>
            </p:nvGrpSpPr>
            <p:grpSpPr>
              <a:xfrm>
                <a:off x="635391" y="876090"/>
                <a:ext cx="62125" cy="979208"/>
                <a:chOff x="910941" y="876090"/>
                <a:chExt cx="62125" cy="979208"/>
              </a:xfrm>
            </p:grpSpPr>
            <p:sp>
              <p:nvSpPr>
                <p:cNvPr id="758" name="Google Shape;75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9"/>
              <p:cNvGrpSpPr/>
              <p:nvPr/>
            </p:nvGrpSpPr>
            <p:grpSpPr>
              <a:xfrm>
                <a:off x="497616" y="876090"/>
                <a:ext cx="62125" cy="979208"/>
                <a:chOff x="910941" y="876090"/>
                <a:chExt cx="62125" cy="979208"/>
              </a:xfrm>
            </p:grpSpPr>
            <p:sp>
              <p:nvSpPr>
                <p:cNvPr id="768" name="Google Shape;76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9"/>
              <p:cNvGrpSpPr/>
              <p:nvPr/>
            </p:nvGrpSpPr>
            <p:grpSpPr>
              <a:xfrm>
                <a:off x="359841" y="876090"/>
                <a:ext cx="62125" cy="979208"/>
                <a:chOff x="910941" y="876090"/>
                <a:chExt cx="62125" cy="979208"/>
              </a:xfrm>
            </p:grpSpPr>
            <p:sp>
              <p:nvSpPr>
                <p:cNvPr id="778" name="Google Shape;77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9"/>
              <p:cNvGrpSpPr/>
              <p:nvPr/>
            </p:nvGrpSpPr>
            <p:grpSpPr>
              <a:xfrm>
                <a:off x="222066" y="876090"/>
                <a:ext cx="62125" cy="979208"/>
                <a:chOff x="910941" y="876090"/>
                <a:chExt cx="62125" cy="979208"/>
              </a:xfrm>
            </p:grpSpPr>
            <p:sp>
              <p:nvSpPr>
                <p:cNvPr id="788" name="Google Shape;78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9"/>
              <p:cNvGrpSpPr/>
              <p:nvPr/>
            </p:nvGrpSpPr>
            <p:grpSpPr>
              <a:xfrm>
                <a:off x="84291" y="876090"/>
                <a:ext cx="62125" cy="979208"/>
                <a:chOff x="910941" y="876090"/>
                <a:chExt cx="62125" cy="979208"/>
              </a:xfrm>
            </p:grpSpPr>
            <p:sp>
              <p:nvSpPr>
                <p:cNvPr id="798" name="Google Shape;79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 name="Google Shape;807;p9"/>
              <p:cNvGrpSpPr/>
              <p:nvPr/>
            </p:nvGrpSpPr>
            <p:grpSpPr>
              <a:xfrm>
                <a:off x="-53484" y="876090"/>
                <a:ext cx="62125" cy="979208"/>
                <a:chOff x="910941" y="876090"/>
                <a:chExt cx="62125" cy="979208"/>
              </a:xfrm>
            </p:grpSpPr>
            <p:sp>
              <p:nvSpPr>
                <p:cNvPr id="808" name="Google Shape;808;p9"/>
                <p:cNvSpPr/>
                <p:nvPr/>
              </p:nvSpPr>
              <p:spPr>
                <a:xfrm>
                  <a:off x="910966" y="876090"/>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910941" y="1105412"/>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910943" y="990781"/>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910941" y="1220043"/>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910941" y="1334674"/>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910941" y="144930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910941" y="156393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910941" y="1678566"/>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910941" y="1793197"/>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7" name="Google Shape;817;p9"/>
            <p:cNvSpPr/>
            <p:nvPr/>
          </p:nvSpPr>
          <p:spPr>
            <a:xfrm rot="8672170" flipH="1">
              <a:off x="6995249" y="272160"/>
              <a:ext cx="405902" cy="84326"/>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rot="3328573" flipH="1">
              <a:off x="8740441" y="4101662"/>
              <a:ext cx="406000" cy="84377"/>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rot="1652973" flipH="1">
              <a:off x="7977268" y="47987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rot="1652973" flipH="1">
              <a:off x="3224793" y="4874962"/>
              <a:ext cx="406040" cy="84268"/>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rot="-2518477" flipH="1">
              <a:off x="870888" y="4798729"/>
              <a:ext cx="405950" cy="84334"/>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rot="1582539" flipH="1">
              <a:off x="8740532" y="1279047"/>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rot="1582539" flipH="1">
              <a:off x="220157" y="1849347"/>
              <a:ext cx="405849" cy="8439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rot="-9879501" flipH="1">
              <a:off x="8664382" y="4745095"/>
              <a:ext cx="191629" cy="19162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9"/>
            <p:cNvGrpSpPr/>
            <p:nvPr/>
          </p:nvGrpSpPr>
          <p:grpSpPr>
            <a:xfrm rot="-3414734" flipH="1">
              <a:off x="872919" y="648077"/>
              <a:ext cx="182811" cy="270968"/>
              <a:chOff x="5702661" y="3854400"/>
              <a:chExt cx="182819" cy="270980"/>
            </a:xfrm>
          </p:grpSpPr>
          <p:sp>
            <p:nvSpPr>
              <p:cNvPr id="826" name="Google Shape;826;p9"/>
              <p:cNvSpPr/>
              <p:nvPr/>
            </p:nvSpPr>
            <p:spPr>
              <a:xfrm rot="7970998">
                <a:off x="5803672" y="386725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rot="7970998">
                <a:off x="5810431" y="4050331"/>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rot="7970998">
                <a:off x="5715512" y="3962177"/>
                <a:ext cx="62198" cy="62198"/>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9"/>
            <p:cNvGrpSpPr/>
            <p:nvPr/>
          </p:nvGrpSpPr>
          <p:grpSpPr>
            <a:xfrm rot="-8597638" flipH="1">
              <a:off x="1619947" y="4821282"/>
              <a:ext cx="191647" cy="191637"/>
              <a:chOff x="5939341" y="4763875"/>
              <a:chExt cx="191650" cy="191640"/>
            </a:xfrm>
          </p:grpSpPr>
          <p:sp>
            <p:nvSpPr>
              <p:cNvPr id="830" name="Google Shape;830;p9"/>
              <p:cNvSpPr/>
              <p:nvPr/>
            </p:nvSpPr>
            <p:spPr>
              <a:xfrm>
                <a:off x="593934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6068891" y="476387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6068891" y="4893415"/>
                <a:ext cx="62100" cy="62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9"/>
            <p:cNvGrpSpPr/>
            <p:nvPr/>
          </p:nvGrpSpPr>
          <p:grpSpPr>
            <a:xfrm flipH="1">
              <a:off x="-332285" y="-177547"/>
              <a:ext cx="2029742" cy="983721"/>
              <a:chOff x="7531092" y="-260751"/>
              <a:chExt cx="2029742" cy="983721"/>
            </a:xfrm>
          </p:grpSpPr>
          <p:sp>
            <p:nvSpPr>
              <p:cNvPr id="834" name="Google Shape;834;p9"/>
              <p:cNvSpPr/>
              <p:nvPr/>
            </p:nvSpPr>
            <p:spPr>
              <a:xfrm rot="5748514">
                <a:off x="7491389" y="50248"/>
                <a:ext cx="157107" cy="6212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rot="-8612765">
                <a:off x="7568515" y="-188192"/>
                <a:ext cx="157024" cy="62222"/>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rot="7497907">
                <a:off x="7694585" y="147907"/>
                <a:ext cx="157047" cy="6225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rot="9889303">
                <a:off x="7869783" y="-118092"/>
                <a:ext cx="156976" cy="6214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rot="8100000">
                <a:off x="8037888" y="155167"/>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rot="-10365164">
                <a:off x="8212999" y="-251097"/>
                <a:ext cx="156954" cy="6199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rot="-8225545">
                <a:off x="8227200" y="-129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rot="-8225545">
                <a:off x="8545187" y="29175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rot="-8225545">
                <a:off x="8955575" y="-89975"/>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rot="-8225545">
                <a:off x="9403800" y="449300"/>
                <a:ext cx="156870" cy="61979"/>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rot="-3283786">
                <a:off x="8815410" y="589396"/>
                <a:ext cx="156901" cy="61937"/>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rot="-4414403">
                <a:off x="9085987" y="260240"/>
                <a:ext cx="157009" cy="61981"/>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rot="-5828316">
                <a:off x="9200654" y="610392"/>
                <a:ext cx="156916" cy="61956"/>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rot="8090709">
                <a:off x="9403743" y="50318"/>
                <a:ext cx="156978" cy="61943"/>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rot="-5406573">
                <a:off x="8556449" y="-111050"/>
                <a:ext cx="156900" cy="621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
              <p:cNvSpPr/>
              <p:nvPr/>
            </p:nvSpPr>
            <p:spPr>
              <a:xfrm rot="-3354888">
                <a:off x="8815437" y="93729"/>
                <a:ext cx="156845" cy="6199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50"/>
        <p:cNvGrpSpPr/>
        <p:nvPr/>
      </p:nvGrpSpPr>
      <p:grpSpPr>
        <a:xfrm>
          <a:off x="0" y="0"/>
          <a:ext cx="0" cy="0"/>
          <a:chOff x="0" y="0"/>
          <a:chExt cx="0" cy="0"/>
        </a:xfrm>
      </p:grpSpPr>
      <p:sp>
        <p:nvSpPr>
          <p:cNvPr id="851" name="Google Shape;851;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Font typeface="Montserrat"/>
              <a:buNone/>
              <a:defRPr>
                <a:latin typeface="Montserrat"/>
                <a:ea typeface="Montserrat"/>
                <a:cs typeface="Montserrat"/>
                <a:sym typeface="Montserrat"/>
              </a:defRPr>
            </a:lvl2pPr>
            <a:lvl3pPr lvl="2" algn="ctr" rtl="0">
              <a:spcBef>
                <a:spcPts val="0"/>
              </a:spcBef>
              <a:spcAft>
                <a:spcPts val="0"/>
              </a:spcAft>
              <a:buSzPts val="3500"/>
              <a:buFont typeface="Montserrat"/>
              <a:buNone/>
              <a:defRPr>
                <a:latin typeface="Montserrat"/>
                <a:ea typeface="Montserrat"/>
                <a:cs typeface="Montserrat"/>
                <a:sym typeface="Montserrat"/>
              </a:defRPr>
            </a:lvl3pPr>
            <a:lvl4pPr lvl="3" algn="ctr" rtl="0">
              <a:spcBef>
                <a:spcPts val="0"/>
              </a:spcBef>
              <a:spcAft>
                <a:spcPts val="0"/>
              </a:spcAft>
              <a:buSzPts val="3500"/>
              <a:buFont typeface="Montserrat"/>
              <a:buNone/>
              <a:defRPr>
                <a:latin typeface="Montserrat"/>
                <a:ea typeface="Montserrat"/>
                <a:cs typeface="Montserrat"/>
                <a:sym typeface="Montserrat"/>
              </a:defRPr>
            </a:lvl4pPr>
            <a:lvl5pPr lvl="4" algn="ctr" rtl="0">
              <a:spcBef>
                <a:spcPts val="0"/>
              </a:spcBef>
              <a:spcAft>
                <a:spcPts val="0"/>
              </a:spcAft>
              <a:buSzPts val="3500"/>
              <a:buFont typeface="Montserrat"/>
              <a:buNone/>
              <a:defRPr>
                <a:latin typeface="Montserrat"/>
                <a:ea typeface="Montserrat"/>
                <a:cs typeface="Montserrat"/>
                <a:sym typeface="Montserrat"/>
              </a:defRPr>
            </a:lvl5pPr>
            <a:lvl6pPr lvl="5" algn="ctr" rtl="0">
              <a:spcBef>
                <a:spcPts val="0"/>
              </a:spcBef>
              <a:spcAft>
                <a:spcPts val="0"/>
              </a:spcAft>
              <a:buSzPts val="3500"/>
              <a:buFont typeface="Montserrat"/>
              <a:buNone/>
              <a:defRPr>
                <a:latin typeface="Montserrat"/>
                <a:ea typeface="Montserrat"/>
                <a:cs typeface="Montserrat"/>
                <a:sym typeface="Montserrat"/>
              </a:defRPr>
            </a:lvl6pPr>
            <a:lvl7pPr lvl="6" algn="ctr" rtl="0">
              <a:spcBef>
                <a:spcPts val="0"/>
              </a:spcBef>
              <a:spcAft>
                <a:spcPts val="0"/>
              </a:spcAft>
              <a:buSzPts val="3500"/>
              <a:buFont typeface="Montserrat"/>
              <a:buNone/>
              <a:defRPr>
                <a:latin typeface="Montserrat"/>
                <a:ea typeface="Montserrat"/>
                <a:cs typeface="Montserrat"/>
                <a:sym typeface="Montserrat"/>
              </a:defRPr>
            </a:lvl7pPr>
            <a:lvl8pPr lvl="7" algn="ctr" rtl="0">
              <a:spcBef>
                <a:spcPts val="0"/>
              </a:spcBef>
              <a:spcAft>
                <a:spcPts val="0"/>
              </a:spcAft>
              <a:buSzPts val="3500"/>
              <a:buFont typeface="Montserrat"/>
              <a:buNone/>
              <a:defRPr>
                <a:latin typeface="Montserrat"/>
                <a:ea typeface="Montserrat"/>
                <a:cs typeface="Montserrat"/>
                <a:sym typeface="Montserrat"/>
              </a:defRPr>
            </a:lvl8pPr>
            <a:lvl9pPr lvl="8" algn="ctr" rtl="0">
              <a:spcBef>
                <a:spcPts val="0"/>
              </a:spcBef>
              <a:spcAft>
                <a:spcPts val="0"/>
              </a:spcAft>
              <a:buSzPts val="35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2pPr>
            <a:lvl3pPr lvl="2"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3pPr>
            <a:lvl4pPr lvl="3"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4pPr>
            <a:lvl5pPr lvl="4"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5pPr>
            <a:lvl6pPr lvl="5"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6pPr>
            <a:lvl7pPr lvl="6"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7pPr>
            <a:lvl8pPr lvl="7"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8pPr>
            <a:lvl9pPr lvl="8" rtl="0">
              <a:lnSpc>
                <a:spcPct val="115000"/>
              </a:lnSpc>
              <a:spcBef>
                <a:spcPts val="0"/>
              </a:spcBef>
              <a:spcAft>
                <a:spcPts val="0"/>
              </a:spcAft>
              <a:buClr>
                <a:schemeClr val="dk1"/>
              </a:buClr>
              <a:buSzPts val="3500"/>
              <a:buFont typeface="Heebo"/>
              <a:buNone/>
              <a:defRPr sz="3500" b="1">
                <a:solidFill>
                  <a:schemeClr val="dk1"/>
                </a:solidFill>
                <a:latin typeface="Heebo"/>
                <a:ea typeface="Heebo"/>
                <a:cs typeface="Heebo"/>
                <a:sym typeface="Heeb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ctor"/>
              <a:buChar char="●"/>
              <a:defRPr>
                <a:solidFill>
                  <a:schemeClr val="dk1"/>
                </a:solidFill>
                <a:latin typeface="Actor"/>
                <a:ea typeface="Actor"/>
                <a:cs typeface="Actor"/>
                <a:sym typeface="Actor"/>
              </a:defRPr>
            </a:lvl1pPr>
            <a:lvl2pPr marL="914400" lvl="1"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2pPr>
            <a:lvl3pPr marL="1371600" lvl="2"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3pPr>
            <a:lvl4pPr marL="1828800" lvl="3"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4pPr>
            <a:lvl5pPr marL="2286000" lvl="4"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5pPr>
            <a:lvl6pPr marL="2743200" lvl="5"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6pPr>
            <a:lvl7pPr marL="3200400" lvl="6"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7pPr>
            <a:lvl8pPr marL="3657600" lvl="7" indent="-317500">
              <a:lnSpc>
                <a:spcPct val="115000"/>
              </a:lnSpc>
              <a:spcBef>
                <a:spcPts val="1600"/>
              </a:spcBef>
              <a:spcAft>
                <a:spcPts val="0"/>
              </a:spcAft>
              <a:buClr>
                <a:schemeClr val="dk1"/>
              </a:buClr>
              <a:buSzPts val="1400"/>
              <a:buFont typeface="Actor"/>
              <a:buChar char="○"/>
              <a:defRPr>
                <a:solidFill>
                  <a:schemeClr val="dk1"/>
                </a:solidFill>
                <a:latin typeface="Actor"/>
                <a:ea typeface="Actor"/>
                <a:cs typeface="Actor"/>
                <a:sym typeface="Actor"/>
              </a:defRPr>
            </a:lvl8pPr>
            <a:lvl9pPr marL="4114800" lvl="8" indent="-317500">
              <a:lnSpc>
                <a:spcPct val="115000"/>
              </a:lnSpc>
              <a:spcBef>
                <a:spcPts val="1600"/>
              </a:spcBef>
              <a:spcAft>
                <a:spcPts val="1600"/>
              </a:spcAft>
              <a:buClr>
                <a:schemeClr val="dk1"/>
              </a:buClr>
              <a:buSzPts val="1400"/>
              <a:buFont typeface="Actor"/>
              <a:buChar char="■"/>
              <a:defRPr>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22"/>
          <p:cNvSpPr txBox="1">
            <a:spLocks noGrp="1"/>
          </p:cNvSpPr>
          <p:nvPr>
            <p:ph type="ctrTitle"/>
          </p:nvPr>
        </p:nvSpPr>
        <p:spPr>
          <a:xfrm>
            <a:off x="1150790" y="1072143"/>
            <a:ext cx="6842419" cy="2884913"/>
          </a:xfrm>
          <a:prstGeom prst="rect">
            <a:avLst/>
          </a:prstGeom>
        </p:spPr>
        <p:txBody>
          <a:bodyPr spcFirstLastPara="1" wrap="square" lIns="91425" tIns="91425" rIns="91425" bIns="91425" anchor="t" anchorCtr="0">
            <a:noAutofit/>
          </a:bodyPr>
          <a:lstStyle/>
          <a:p>
            <a:r>
              <a:rPr lang="en" sz="5000"/>
              <a:t>DF-GAN:</a:t>
            </a:r>
            <a:br>
              <a:rPr lang="en" sz="5000"/>
            </a:br>
            <a:r>
              <a:rPr lang="en" sz="3200" b="0"/>
              <a:t> A simple and effective baseline for Text-to-Image Synthesis</a:t>
            </a:r>
            <a:endParaRPr lang="vi-VN" sz="3200"/>
          </a:p>
        </p:txBody>
      </p:sp>
      <p:sp>
        <p:nvSpPr>
          <p:cNvPr id="2" name="TextBox 1">
            <a:extLst>
              <a:ext uri="{FF2B5EF4-FFF2-40B4-BE49-F238E27FC236}">
                <a16:creationId xmlns:a16="http://schemas.microsoft.com/office/drawing/2014/main" id="{435963FD-422D-AB32-854D-F06665CFCD53}"/>
              </a:ext>
            </a:extLst>
          </p:cNvPr>
          <p:cNvSpPr txBox="1"/>
          <p:nvPr/>
        </p:nvSpPr>
        <p:spPr>
          <a:xfrm>
            <a:off x="2572058" y="3372281"/>
            <a:ext cx="2178802" cy="584775"/>
          </a:xfrm>
          <a:prstGeom prst="rect">
            <a:avLst/>
          </a:prstGeom>
          <a:noFill/>
        </p:spPr>
        <p:txBody>
          <a:bodyPr wrap="none" rtlCol="0">
            <a:spAutoFit/>
          </a:bodyPr>
          <a:lstStyle/>
          <a:p>
            <a:r>
              <a:rPr lang="en-US" sz="1600" err="1">
                <a:latin typeface="Be Vietnam Pro" pitchFamily="2" charset="0"/>
              </a:rPr>
              <a:t>Phạm</a:t>
            </a:r>
            <a:r>
              <a:rPr lang="en-US" sz="1600">
                <a:latin typeface="Be Vietnam Pro" pitchFamily="2" charset="0"/>
              </a:rPr>
              <a:t> Bùi </a:t>
            </a:r>
            <a:r>
              <a:rPr lang="en-US" sz="1600" err="1">
                <a:latin typeface="Be Vietnam Pro" pitchFamily="2" charset="0"/>
              </a:rPr>
              <a:t>Nhật</a:t>
            </a:r>
            <a:r>
              <a:rPr lang="en-US" sz="1600">
                <a:latin typeface="Be Vietnam Pro" pitchFamily="2" charset="0"/>
              </a:rPr>
              <a:t> Huy </a:t>
            </a:r>
          </a:p>
          <a:p>
            <a:r>
              <a:rPr lang="en-US" sz="1600">
                <a:latin typeface="Be Vietnam Pro" pitchFamily="2" charset="0"/>
              </a:rPr>
              <a:t>Nguyễn Thị Như Vân</a:t>
            </a:r>
          </a:p>
        </p:txBody>
      </p:sp>
      <p:sp>
        <p:nvSpPr>
          <p:cNvPr id="3" name="TextBox 2">
            <a:extLst>
              <a:ext uri="{FF2B5EF4-FFF2-40B4-BE49-F238E27FC236}">
                <a16:creationId xmlns:a16="http://schemas.microsoft.com/office/drawing/2014/main" id="{11E0BC61-A4E5-50F5-EBA0-FE90203A69E1}"/>
              </a:ext>
            </a:extLst>
          </p:cNvPr>
          <p:cNvSpPr txBox="1"/>
          <p:nvPr/>
        </p:nvSpPr>
        <p:spPr>
          <a:xfrm>
            <a:off x="5098869" y="3372281"/>
            <a:ext cx="1263487" cy="584775"/>
          </a:xfrm>
          <a:prstGeom prst="rect">
            <a:avLst/>
          </a:prstGeom>
          <a:noFill/>
        </p:spPr>
        <p:txBody>
          <a:bodyPr wrap="none" rtlCol="0">
            <a:spAutoFit/>
          </a:bodyPr>
          <a:lstStyle/>
          <a:p>
            <a:r>
              <a:rPr lang="en-US" sz="1600">
                <a:latin typeface="Be Vietnam Pro" pitchFamily="2" charset="0"/>
              </a:rPr>
              <a:t>20521410</a:t>
            </a:r>
          </a:p>
          <a:p>
            <a:r>
              <a:rPr lang="en-US" sz="1600">
                <a:latin typeface="Be Vietnam Pro" pitchFamily="2" charset="0"/>
              </a:rPr>
              <a:t>20520855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Related works</a:t>
            </a:r>
            <a:endParaRPr sz="2700" b="0"/>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3E6E8A-0C34-A9FA-04C2-DBECC6E65459}"/>
              </a:ext>
            </a:extLst>
          </p:cNvPr>
          <p:cNvSpPr txBox="1"/>
          <p:nvPr/>
        </p:nvSpPr>
        <p:spPr>
          <a:xfrm>
            <a:off x="720000" y="1763327"/>
            <a:ext cx="2928891" cy="1938992"/>
          </a:xfrm>
          <a:prstGeom prst="rect">
            <a:avLst/>
          </a:prstGeom>
          <a:noFill/>
        </p:spPr>
        <p:txBody>
          <a:bodyPr wrap="square" rtlCol="0">
            <a:spAutoFit/>
          </a:bodyPr>
          <a:lstStyle/>
          <a:p>
            <a:pPr marL="285750" indent="-285750">
              <a:buFont typeface="Arial" panose="020B0604020202020204" pitchFamily="34" charset="0"/>
              <a:buChar char="•"/>
            </a:pPr>
            <a:r>
              <a:rPr lang="en-US" sz="1200" b="1" i="1" dirty="0">
                <a:solidFill>
                  <a:schemeClr val="accent3"/>
                </a:solidFill>
                <a:latin typeface="Be Vietnam Pro" pitchFamily="2" charset="0"/>
              </a:rPr>
              <a:t>GANs</a:t>
            </a:r>
            <a:r>
              <a:rPr lang="en-US" sz="1200" dirty="0">
                <a:latin typeface="Be Vietnam Pro" pitchFamily="2" charset="0"/>
              </a:rPr>
              <a:t>: Ian Goodfellow, Jean </a:t>
            </a:r>
            <a:r>
              <a:rPr lang="en-US" sz="1200" dirty="0" err="1">
                <a:latin typeface="Be Vietnam Pro" pitchFamily="2" charset="0"/>
              </a:rPr>
              <a:t>Pouget</a:t>
            </a:r>
            <a:r>
              <a:rPr lang="en-US" sz="1200" dirty="0">
                <a:latin typeface="Be Vietnam Pro" pitchFamily="2" charset="0"/>
              </a:rPr>
              <a:t>-Abadie, Mehdi Mirza, Bing Xu, David </a:t>
            </a:r>
            <a:r>
              <a:rPr lang="en-US" sz="1200" dirty="0" err="1">
                <a:latin typeface="Be Vietnam Pro" pitchFamily="2" charset="0"/>
              </a:rPr>
              <a:t>Warde</a:t>
            </a:r>
            <a:r>
              <a:rPr lang="en-US" sz="1200" dirty="0">
                <a:latin typeface="Be Vietnam Pro" pitchFamily="2" charset="0"/>
              </a:rPr>
              <a:t>-Farley, </a:t>
            </a:r>
            <a:r>
              <a:rPr lang="en-US" sz="1200" dirty="0" err="1">
                <a:latin typeface="Be Vietnam Pro" pitchFamily="2" charset="0"/>
              </a:rPr>
              <a:t>Sherjil</a:t>
            </a:r>
            <a:r>
              <a:rPr lang="en-US" sz="1200" dirty="0">
                <a:latin typeface="Be Vietnam Pro" pitchFamily="2" charset="0"/>
              </a:rPr>
              <a:t> </a:t>
            </a:r>
            <a:r>
              <a:rPr lang="en-US" sz="1200" dirty="0" err="1">
                <a:latin typeface="Be Vietnam Pro" pitchFamily="2" charset="0"/>
              </a:rPr>
              <a:t>Ozair</a:t>
            </a:r>
            <a:r>
              <a:rPr lang="en-US" sz="1200" dirty="0">
                <a:latin typeface="Be Vietnam Pro" pitchFamily="2" charset="0"/>
              </a:rPr>
              <a:t>, Aaron Courville, and Yoshua Bengio. </a:t>
            </a:r>
            <a:r>
              <a:rPr lang="en-US" sz="1200" b="1" i="1" dirty="0">
                <a:solidFill>
                  <a:schemeClr val="accent3"/>
                </a:solidFill>
                <a:latin typeface="Be Vietnam Pro" pitchFamily="2" charset="0"/>
              </a:rPr>
              <a:t>Generative adversarial nets</a:t>
            </a:r>
            <a:r>
              <a:rPr lang="en-US" sz="1200" dirty="0">
                <a:latin typeface="Be Vietnam Pro" pitchFamily="2" charset="0"/>
              </a:rPr>
              <a:t>. In Advances in Neural Information Processing Systems, pages 2672–2680, 2014 </a:t>
            </a:r>
          </a:p>
          <a:p>
            <a:endParaRPr lang="en-US" sz="1200" dirty="0">
              <a:latin typeface="Be Vietnam Pro" pitchFamily="2" charset="0"/>
            </a:endParaRPr>
          </a:p>
        </p:txBody>
      </p:sp>
      <p:pic>
        <p:nvPicPr>
          <p:cNvPr id="4" name="Picture 3">
            <a:extLst>
              <a:ext uri="{FF2B5EF4-FFF2-40B4-BE49-F238E27FC236}">
                <a16:creationId xmlns:a16="http://schemas.microsoft.com/office/drawing/2014/main" id="{1545B8D7-134F-F920-EC78-C2D669898AD5}"/>
              </a:ext>
            </a:extLst>
          </p:cNvPr>
          <p:cNvPicPr>
            <a:picLocks noChangeAspect="1"/>
          </p:cNvPicPr>
          <p:nvPr/>
        </p:nvPicPr>
        <p:blipFill>
          <a:blip r:embed="rId3"/>
          <a:stretch>
            <a:fillRect/>
          </a:stretch>
        </p:blipFill>
        <p:spPr>
          <a:xfrm>
            <a:off x="4102980" y="1513515"/>
            <a:ext cx="4321020" cy="3155135"/>
          </a:xfrm>
          <a:prstGeom prst="rect">
            <a:avLst/>
          </a:prstGeom>
        </p:spPr>
      </p:pic>
    </p:spTree>
    <p:extLst>
      <p:ext uri="{BB962C8B-B14F-4D97-AF65-F5344CB8AC3E}">
        <p14:creationId xmlns:p14="http://schemas.microsoft.com/office/powerpoint/2010/main" val="86469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Related works</a:t>
            </a:r>
            <a:endParaRPr sz="2700" b="0"/>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3E6E8A-0C34-A9FA-04C2-DBECC6E65459}"/>
              </a:ext>
            </a:extLst>
          </p:cNvPr>
          <p:cNvSpPr txBox="1"/>
          <p:nvPr/>
        </p:nvSpPr>
        <p:spPr>
          <a:xfrm>
            <a:off x="567598" y="1308699"/>
            <a:ext cx="8008801" cy="461665"/>
          </a:xfrm>
          <a:prstGeom prst="rect">
            <a:avLst/>
          </a:prstGeom>
          <a:noFill/>
        </p:spPr>
        <p:txBody>
          <a:bodyPr wrap="square" rtlCol="0">
            <a:spAutoFit/>
          </a:bodyPr>
          <a:lstStyle/>
          <a:p>
            <a:pPr marL="171450" marR="0" lvl="0" indent="-171450">
              <a:spcBef>
                <a:spcPts val="0"/>
              </a:spcBef>
              <a:spcAft>
                <a:spcPts val="0"/>
              </a:spcAft>
              <a:buFont typeface="Arial" panose="020B0604020202020204" pitchFamily="34" charset="0"/>
              <a:buChar char="•"/>
            </a:pPr>
            <a:r>
              <a:rPr lang="en-US" sz="12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Stackgan</a:t>
            </a:r>
            <a:r>
              <a:rPr lang="en-US" sz="12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Text to photo-realistic image synthesis with stacked generative adversarial networks</a:t>
            </a:r>
            <a:r>
              <a:rPr lang="en-US" sz="1200" kern="100" dirty="0">
                <a:solidFill>
                  <a:schemeClr val="accent3"/>
                </a:solidFill>
                <a:effectLst/>
                <a:latin typeface="Be Vietnam Pro" pitchFamily="2" charset="0"/>
                <a:ea typeface="Calibri" panose="020F0502020204030204" pitchFamily="34" charset="0"/>
                <a:cs typeface="Times New Roman" panose="02020603050405020304" pitchFamily="18" charset="0"/>
              </a:rPr>
              <a:t>. </a:t>
            </a:r>
            <a:r>
              <a:rPr lang="en-US" sz="1200" kern="100" dirty="0">
                <a:effectLst/>
                <a:latin typeface="Be Vietnam Pro" pitchFamily="2" charset="0"/>
                <a:ea typeface="Calibri" panose="020F0502020204030204" pitchFamily="34" charset="0"/>
                <a:cs typeface="Times New Roman" panose="02020603050405020304" pitchFamily="18" charset="0"/>
              </a:rPr>
              <a:t>In Proceedings of the IEEE international conference on computer vision, pages 5907–5915, 2017 </a:t>
            </a:r>
          </a:p>
        </p:txBody>
      </p:sp>
      <p:pic>
        <p:nvPicPr>
          <p:cNvPr id="7" name="Picture 6">
            <a:extLst>
              <a:ext uri="{FF2B5EF4-FFF2-40B4-BE49-F238E27FC236}">
                <a16:creationId xmlns:a16="http://schemas.microsoft.com/office/drawing/2014/main" id="{5E736D06-E879-EBFF-36A0-ED8069EEE0CD}"/>
              </a:ext>
            </a:extLst>
          </p:cNvPr>
          <p:cNvPicPr>
            <a:picLocks noChangeAspect="1"/>
          </p:cNvPicPr>
          <p:nvPr/>
        </p:nvPicPr>
        <p:blipFill>
          <a:blip r:embed="rId3"/>
          <a:stretch>
            <a:fillRect/>
          </a:stretch>
        </p:blipFill>
        <p:spPr>
          <a:xfrm>
            <a:off x="3481788" y="2215601"/>
            <a:ext cx="5303829" cy="2485010"/>
          </a:xfrm>
          <a:prstGeom prst="rect">
            <a:avLst/>
          </a:prstGeom>
        </p:spPr>
      </p:pic>
      <p:pic>
        <p:nvPicPr>
          <p:cNvPr id="9" name="Picture 8">
            <a:extLst>
              <a:ext uri="{FF2B5EF4-FFF2-40B4-BE49-F238E27FC236}">
                <a16:creationId xmlns:a16="http://schemas.microsoft.com/office/drawing/2014/main" id="{D63ECA36-EC1C-D425-51CF-6D81D4EB019E}"/>
              </a:ext>
            </a:extLst>
          </p:cNvPr>
          <p:cNvPicPr>
            <a:picLocks noChangeAspect="1"/>
          </p:cNvPicPr>
          <p:nvPr/>
        </p:nvPicPr>
        <p:blipFill>
          <a:blip r:embed="rId4"/>
          <a:stretch>
            <a:fillRect/>
          </a:stretch>
        </p:blipFill>
        <p:spPr>
          <a:xfrm>
            <a:off x="358383" y="2325996"/>
            <a:ext cx="3054311" cy="2265084"/>
          </a:xfrm>
          <a:prstGeom prst="rect">
            <a:avLst/>
          </a:prstGeom>
        </p:spPr>
      </p:pic>
    </p:spTree>
    <p:extLst>
      <p:ext uri="{BB962C8B-B14F-4D97-AF65-F5344CB8AC3E}">
        <p14:creationId xmlns:p14="http://schemas.microsoft.com/office/powerpoint/2010/main" val="261877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Related works</a:t>
            </a:r>
            <a:endParaRPr sz="2700" b="0"/>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3E6E8A-0C34-A9FA-04C2-DBECC6E65459}"/>
              </a:ext>
            </a:extLst>
          </p:cNvPr>
          <p:cNvSpPr txBox="1"/>
          <p:nvPr/>
        </p:nvSpPr>
        <p:spPr>
          <a:xfrm>
            <a:off x="406490" y="1231046"/>
            <a:ext cx="8188870" cy="461665"/>
          </a:xfrm>
          <a:prstGeom prst="rect">
            <a:avLst/>
          </a:prstGeom>
          <a:noFill/>
        </p:spPr>
        <p:txBody>
          <a:bodyPr wrap="square" rtlCol="0">
            <a:spAutoFit/>
          </a:bodyPr>
          <a:lstStyle/>
          <a:p>
            <a:pPr marL="171450" marR="0" lvl="0" indent="-171450">
              <a:spcBef>
                <a:spcPts val="0"/>
              </a:spcBef>
              <a:spcAft>
                <a:spcPts val="0"/>
              </a:spcAft>
              <a:buFont typeface="Arial" panose="020B0604020202020204" pitchFamily="34" charset="0"/>
              <a:buChar char="•"/>
            </a:pPr>
            <a:r>
              <a:rPr lang="en-US" sz="12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Attngan</a:t>
            </a:r>
            <a:r>
              <a:rPr lang="en-US" sz="12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a:t>
            </a:r>
            <a:r>
              <a:rPr lang="en-US" sz="12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Finegrained</a:t>
            </a:r>
            <a:r>
              <a:rPr lang="en-US" sz="12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text to image generation with attentional generative adversarial networks</a:t>
            </a:r>
            <a:r>
              <a:rPr lang="en-US" sz="1200" b="1" i="1" kern="100" dirty="0">
                <a:effectLst/>
                <a:latin typeface="Be Vietnam Pro" pitchFamily="2" charset="0"/>
                <a:ea typeface="Calibri" panose="020F0502020204030204" pitchFamily="34" charset="0"/>
                <a:cs typeface="Times New Roman" panose="02020603050405020304" pitchFamily="18" charset="0"/>
              </a:rPr>
              <a:t>.</a:t>
            </a:r>
            <a:r>
              <a:rPr lang="en-US" sz="1200" kern="100" dirty="0">
                <a:effectLst/>
                <a:latin typeface="Be Vietnam Pro" pitchFamily="2" charset="0"/>
                <a:ea typeface="Calibri" panose="020F0502020204030204" pitchFamily="34" charset="0"/>
                <a:cs typeface="Times New Roman" panose="02020603050405020304" pitchFamily="18" charset="0"/>
              </a:rPr>
              <a:t> In Proceedings of the IEEE conference on computer vision and pattern recognition, pages 1316–1324, 2018 </a:t>
            </a:r>
          </a:p>
        </p:txBody>
      </p:sp>
      <p:pic>
        <p:nvPicPr>
          <p:cNvPr id="6" name="Picture 5">
            <a:extLst>
              <a:ext uri="{FF2B5EF4-FFF2-40B4-BE49-F238E27FC236}">
                <a16:creationId xmlns:a16="http://schemas.microsoft.com/office/drawing/2014/main" id="{1980213D-ACC9-AA8A-5494-A92E4999D726}"/>
              </a:ext>
            </a:extLst>
          </p:cNvPr>
          <p:cNvPicPr>
            <a:picLocks noChangeAspect="1"/>
          </p:cNvPicPr>
          <p:nvPr/>
        </p:nvPicPr>
        <p:blipFill>
          <a:blip r:embed="rId3"/>
          <a:stretch>
            <a:fillRect/>
          </a:stretch>
        </p:blipFill>
        <p:spPr>
          <a:xfrm>
            <a:off x="3044610" y="1872906"/>
            <a:ext cx="3200923" cy="2795743"/>
          </a:xfrm>
          <a:prstGeom prst="rect">
            <a:avLst/>
          </a:prstGeom>
        </p:spPr>
      </p:pic>
    </p:spTree>
    <p:extLst>
      <p:ext uri="{BB962C8B-B14F-4D97-AF65-F5344CB8AC3E}">
        <p14:creationId xmlns:p14="http://schemas.microsoft.com/office/powerpoint/2010/main" val="13978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Related works</a:t>
            </a:r>
            <a:endParaRPr sz="2700" b="0"/>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3E6E8A-0C34-A9FA-04C2-DBECC6E65459}"/>
              </a:ext>
            </a:extLst>
          </p:cNvPr>
          <p:cNvSpPr txBox="1"/>
          <p:nvPr/>
        </p:nvSpPr>
        <p:spPr>
          <a:xfrm>
            <a:off x="406490" y="1231046"/>
            <a:ext cx="8188870" cy="461665"/>
          </a:xfrm>
          <a:prstGeom prst="rect">
            <a:avLst/>
          </a:prstGeom>
          <a:noFill/>
        </p:spPr>
        <p:txBody>
          <a:bodyPr wrap="square" rtlCol="0">
            <a:spAutoFit/>
          </a:bodyPr>
          <a:lstStyle/>
          <a:p>
            <a:pPr marL="171450" marR="0" lvl="0" indent="-171450">
              <a:spcBef>
                <a:spcPts val="0"/>
              </a:spcBef>
              <a:spcAft>
                <a:spcPts val="0"/>
              </a:spcAft>
              <a:buFont typeface="Arial" panose="020B0604020202020204" pitchFamily="34" charset="0"/>
              <a:buChar char="•"/>
            </a:pPr>
            <a:r>
              <a:rPr lang="en-US" sz="12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Mirrorgan</a:t>
            </a:r>
            <a:r>
              <a:rPr lang="en-US" sz="12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Learning text-to-image generation by redescription</a:t>
            </a:r>
            <a:r>
              <a:rPr lang="en-US" sz="1200" kern="100" dirty="0">
                <a:solidFill>
                  <a:schemeClr val="accent3"/>
                </a:solidFill>
                <a:effectLst/>
                <a:latin typeface="Be Vietnam Pro" pitchFamily="2" charset="0"/>
                <a:ea typeface="Calibri" panose="020F0502020204030204" pitchFamily="34" charset="0"/>
                <a:cs typeface="Times New Roman" panose="02020603050405020304" pitchFamily="18" charset="0"/>
              </a:rPr>
              <a:t>.</a:t>
            </a:r>
            <a:r>
              <a:rPr lang="en-US" sz="1200" kern="100" dirty="0">
                <a:effectLst/>
                <a:latin typeface="Be Vietnam Pro" pitchFamily="2" charset="0"/>
                <a:ea typeface="Calibri" panose="020F0502020204030204" pitchFamily="34" charset="0"/>
                <a:cs typeface="Times New Roman" panose="02020603050405020304" pitchFamily="18" charset="0"/>
              </a:rPr>
              <a:t> In Proceedings of the IEEE Conference on Computer Vision and Pattern Recognition, pages 1505–1514, 2019. </a:t>
            </a:r>
          </a:p>
        </p:txBody>
      </p:sp>
      <p:pic>
        <p:nvPicPr>
          <p:cNvPr id="7" name="Picture 6">
            <a:extLst>
              <a:ext uri="{FF2B5EF4-FFF2-40B4-BE49-F238E27FC236}">
                <a16:creationId xmlns:a16="http://schemas.microsoft.com/office/drawing/2014/main" id="{4606FEEC-8B6D-9182-3082-929239B90467}"/>
              </a:ext>
            </a:extLst>
          </p:cNvPr>
          <p:cNvPicPr>
            <a:picLocks noChangeAspect="1"/>
          </p:cNvPicPr>
          <p:nvPr/>
        </p:nvPicPr>
        <p:blipFill>
          <a:blip r:embed="rId3"/>
          <a:stretch>
            <a:fillRect/>
          </a:stretch>
        </p:blipFill>
        <p:spPr>
          <a:xfrm>
            <a:off x="2036204" y="1954821"/>
            <a:ext cx="5071591" cy="2241518"/>
          </a:xfrm>
          <a:prstGeom prst="rect">
            <a:avLst/>
          </a:prstGeom>
        </p:spPr>
      </p:pic>
    </p:spTree>
    <p:extLst>
      <p:ext uri="{BB962C8B-B14F-4D97-AF65-F5344CB8AC3E}">
        <p14:creationId xmlns:p14="http://schemas.microsoft.com/office/powerpoint/2010/main" val="939467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Related works</a:t>
            </a:r>
            <a:endParaRPr sz="2700" b="0"/>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3E6E8A-0C34-A9FA-04C2-DBECC6E65459}"/>
              </a:ext>
            </a:extLst>
          </p:cNvPr>
          <p:cNvSpPr txBox="1"/>
          <p:nvPr/>
        </p:nvSpPr>
        <p:spPr>
          <a:xfrm>
            <a:off x="406490" y="1231046"/>
            <a:ext cx="8188870" cy="461665"/>
          </a:xfrm>
          <a:prstGeom prst="rect">
            <a:avLst/>
          </a:prstGeom>
          <a:noFill/>
        </p:spPr>
        <p:txBody>
          <a:bodyPr wrap="square" rtlCol="0">
            <a:spAutoFit/>
          </a:bodyPr>
          <a:lstStyle/>
          <a:p>
            <a:pPr marL="171450" marR="0" lvl="0" indent="-171450">
              <a:spcBef>
                <a:spcPts val="0"/>
              </a:spcBef>
              <a:spcAft>
                <a:spcPts val="0"/>
              </a:spcAft>
              <a:buFont typeface="Arial" panose="020B0604020202020204" pitchFamily="34" charset="0"/>
              <a:buChar char="•"/>
            </a:pPr>
            <a:r>
              <a:rPr lang="en-US" sz="12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SD-GAN: Semantics disentangling for text-to-image generation</a:t>
            </a:r>
            <a:r>
              <a:rPr lang="en-US" sz="1200" kern="100" dirty="0">
                <a:effectLst/>
                <a:latin typeface="Be Vietnam Pro" pitchFamily="2" charset="0"/>
                <a:ea typeface="Calibri" panose="020F0502020204030204" pitchFamily="34" charset="0"/>
                <a:cs typeface="Times New Roman" panose="02020603050405020304" pitchFamily="18" charset="0"/>
              </a:rPr>
              <a:t>. In Proceedings of the IEEE Conference on Computer Vision and Pattern Recognition, pages 2327–2336, 2019. </a:t>
            </a:r>
          </a:p>
        </p:txBody>
      </p:sp>
      <p:pic>
        <p:nvPicPr>
          <p:cNvPr id="5" name="Picture 4">
            <a:extLst>
              <a:ext uri="{FF2B5EF4-FFF2-40B4-BE49-F238E27FC236}">
                <a16:creationId xmlns:a16="http://schemas.microsoft.com/office/drawing/2014/main" id="{ECBC11BC-A55B-CCE2-1088-517957B3698F}"/>
              </a:ext>
            </a:extLst>
          </p:cNvPr>
          <p:cNvPicPr>
            <a:picLocks noChangeAspect="1"/>
          </p:cNvPicPr>
          <p:nvPr/>
        </p:nvPicPr>
        <p:blipFill>
          <a:blip r:embed="rId3"/>
          <a:stretch>
            <a:fillRect/>
          </a:stretch>
        </p:blipFill>
        <p:spPr>
          <a:xfrm>
            <a:off x="2847358" y="1771088"/>
            <a:ext cx="3307133" cy="3149255"/>
          </a:xfrm>
          <a:prstGeom prst="rect">
            <a:avLst/>
          </a:prstGeom>
        </p:spPr>
      </p:pic>
    </p:spTree>
    <p:extLst>
      <p:ext uri="{BB962C8B-B14F-4D97-AF65-F5344CB8AC3E}">
        <p14:creationId xmlns:p14="http://schemas.microsoft.com/office/powerpoint/2010/main" val="209886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31"/>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Related works</a:t>
            </a:r>
            <a:endParaRPr sz="2700" b="0"/>
          </a:p>
        </p:txBody>
      </p:sp>
      <p:sp>
        <p:nvSpPr>
          <p:cNvPr id="1735" name="Google Shape;1735;p31"/>
          <p:cNvSpPr/>
          <p:nvPr/>
        </p:nvSpPr>
        <p:spPr>
          <a:xfrm>
            <a:off x="6634075" y="5420125"/>
            <a:ext cx="10000" cy="2050"/>
          </a:xfrm>
          <a:custGeom>
            <a:avLst/>
            <a:gdLst/>
            <a:ahLst/>
            <a:cxnLst/>
            <a:rect l="l" t="t" r="r" b="b"/>
            <a:pathLst>
              <a:path w="400" h="82" extrusionOk="0">
                <a:moveTo>
                  <a:pt x="212" y="1"/>
                </a:moveTo>
                <a:cubicBezTo>
                  <a:pt x="145" y="1"/>
                  <a:pt x="74" y="22"/>
                  <a:pt x="14" y="67"/>
                </a:cubicBezTo>
                <a:lnTo>
                  <a:pt x="0" y="81"/>
                </a:lnTo>
                <a:lnTo>
                  <a:pt x="400" y="81"/>
                </a:lnTo>
                <a:cubicBezTo>
                  <a:pt x="400" y="67"/>
                  <a:pt x="371" y="67"/>
                  <a:pt x="371" y="53"/>
                </a:cubicBezTo>
                <a:cubicBezTo>
                  <a:pt x="330" y="19"/>
                  <a:pt x="273" y="1"/>
                  <a:pt x="212" y="1"/>
                </a:cubicBezTo>
                <a:close/>
              </a:path>
            </a:pathLst>
          </a:custGeom>
          <a:solidFill>
            <a:srgbClr val="E945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73E6E8A-0C34-A9FA-04C2-DBECC6E65459}"/>
              </a:ext>
            </a:extLst>
          </p:cNvPr>
          <p:cNvSpPr txBox="1"/>
          <p:nvPr/>
        </p:nvSpPr>
        <p:spPr>
          <a:xfrm>
            <a:off x="406490" y="1231046"/>
            <a:ext cx="8188870" cy="646331"/>
          </a:xfrm>
          <a:prstGeom prst="rect">
            <a:avLst/>
          </a:prstGeom>
          <a:noFill/>
        </p:spPr>
        <p:txBody>
          <a:bodyPr wrap="square" rtlCol="0">
            <a:spAutoFit/>
          </a:bodyPr>
          <a:lstStyle/>
          <a:p>
            <a:pPr marL="171450" marR="0" lvl="0" indent="-171450">
              <a:spcBef>
                <a:spcPts val="0"/>
              </a:spcBef>
              <a:spcAft>
                <a:spcPts val="0"/>
              </a:spcAft>
              <a:buFont typeface="Arial" panose="020B0604020202020204" pitchFamily="34" charset="0"/>
              <a:buChar char="•"/>
            </a:pPr>
            <a:r>
              <a:rPr lang="en-US" sz="12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DM-GAN: Dynamic memory generative adversarial networks for text-to-image synthesis</a:t>
            </a:r>
            <a:r>
              <a:rPr lang="en-US" sz="1200" kern="100" dirty="0">
                <a:solidFill>
                  <a:schemeClr val="accent3"/>
                </a:solidFill>
                <a:effectLst/>
                <a:latin typeface="Be Vietnam Pro" pitchFamily="2" charset="0"/>
                <a:ea typeface="Calibri" panose="020F0502020204030204" pitchFamily="34" charset="0"/>
                <a:cs typeface="Times New Roman" panose="02020603050405020304" pitchFamily="18" charset="0"/>
              </a:rPr>
              <a:t>.</a:t>
            </a:r>
            <a:r>
              <a:rPr lang="en-US" sz="1200" kern="100" dirty="0">
                <a:effectLst/>
                <a:latin typeface="Be Vietnam Pro" pitchFamily="2" charset="0"/>
                <a:ea typeface="Calibri" panose="020F0502020204030204" pitchFamily="34" charset="0"/>
                <a:cs typeface="Times New Roman" panose="02020603050405020304" pitchFamily="18" charset="0"/>
              </a:rPr>
              <a:t> In Proceedings of the IEEE </a:t>
            </a:r>
            <a:r>
              <a:rPr lang="en-US" sz="1200" kern="100" dirty="0" err="1">
                <a:effectLst/>
                <a:latin typeface="Be Vietnam Pro" pitchFamily="2" charset="0"/>
                <a:ea typeface="Calibri" panose="020F0502020204030204" pitchFamily="34" charset="0"/>
                <a:cs typeface="Times New Roman" panose="02020603050405020304" pitchFamily="18" charset="0"/>
              </a:rPr>
              <a:t>Conferenceon</a:t>
            </a:r>
            <a:r>
              <a:rPr lang="en-US" sz="1200" kern="100" dirty="0">
                <a:effectLst/>
                <a:latin typeface="Be Vietnam Pro" pitchFamily="2" charset="0"/>
                <a:ea typeface="Calibri" panose="020F0502020204030204" pitchFamily="34" charset="0"/>
                <a:cs typeface="Times New Roman" panose="02020603050405020304" pitchFamily="18" charset="0"/>
              </a:rPr>
              <a:t> Computer Vision and Pattern Recognition, pages 5802–5810, 2019</a:t>
            </a:r>
          </a:p>
        </p:txBody>
      </p:sp>
      <p:pic>
        <p:nvPicPr>
          <p:cNvPr id="4" name="Picture 3">
            <a:extLst>
              <a:ext uri="{FF2B5EF4-FFF2-40B4-BE49-F238E27FC236}">
                <a16:creationId xmlns:a16="http://schemas.microsoft.com/office/drawing/2014/main" id="{82F8DCDA-805F-26D3-73F1-5BEA6F84ABEE}"/>
              </a:ext>
            </a:extLst>
          </p:cNvPr>
          <p:cNvPicPr>
            <a:picLocks noChangeAspect="1"/>
          </p:cNvPicPr>
          <p:nvPr/>
        </p:nvPicPr>
        <p:blipFill>
          <a:blip r:embed="rId3"/>
          <a:stretch>
            <a:fillRect/>
          </a:stretch>
        </p:blipFill>
        <p:spPr>
          <a:xfrm>
            <a:off x="1072431" y="1872907"/>
            <a:ext cx="6856987" cy="2955727"/>
          </a:xfrm>
          <a:prstGeom prst="rect">
            <a:avLst/>
          </a:prstGeom>
        </p:spPr>
      </p:pic>
    </p:spTree>
    <p:extLst>
      <p:ext uri="{BB962C8B-B14F-4D97-AF65-F5344CB8AC3E}">
        <p14:creationId xmlns:p14="http://schemas.microsoft.com/office/powerpoint/2010/main" val="881877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6"/>
          <p:cNvSpPr txBox="1">
            <a:spLocks noGrp="1"/>
          </p:cNvSpPr>
          <p:nvPr>
            <p:ph type="title"/>
          </p:nvPr>
        </p:nvSpPr>
        <p:spPr>
          <a:xfrm>
            <a:off x="1142613" y="1497975"/>
            <a:ext cx="1214700"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1667" name="Google Shape;1667;p26"/>
          <p:cNvSpPr txBox="1">
            <a:spLocks noGrp="1"/>
          </p:cNvSpPr>
          <p:nvPr>
            <p:ph type="title" idx="2"/>
          </p:nvPr>
        </p:nvSpPr>
        <p:spPr>
          <a:xfrm>
            <a:off x="1142613" y="2258925"/>
            <a:ext cx="3986736"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proposed </a:t>
            </a:r>
            <a:r>
              <a:rPr lang="en" b="0"/>
              <a:t>DF-GAN</a:t>
            </a:r>
            <a:endParaRPr b="0"/>
          </a:p>
        </p:txBody>
      </p:sp>
    </p:spTree>
    <p:extLst>
      <p:ext uri="{BB962C8B-B14F-4D97-AF65-F5344CB8AC3E}">
        <p14:creationId xmlns:p14="http://schemas.microsoft.com/office/powerpoint/2010/main" val="2046457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proposed </a:t>
            </a:r>
            <a:r>
              <a:rPr lang="en" b="0" dirty="0"/>
              <a:t>DF-GAN</a:t>
            </a:r>
            <a:endParaRPr b="0" dirty="0"/>
          </a:p>
        </p:txBody>
      </p:sp>
      <p:sp>
        <p:nvSpPr>
          <p:cNvPr id="1645" name="Google Shape;1645;p23"/>
          <p:cNvSpPr txBox="1">
            <a:spLocks noGrp="1"/>
          </p:cNvSpPr>
          <p:nvPr>
            <p:ph type="title" idx="2"/>
          </p:nvPr>
        </p:nvSpPr>
        <p:spPr>
          <a:xfrm>
            <a:off x="1170900" y="1251682"/>
            <a:ext cx="11466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3.1</a:t>
            </a:r>
            <a:endParaRPr dirty="0"/>
          </a:p>
        </p:txBody>
      </p:sp>
      <p:sp>
        <p:nvSpPr>
          <p:cNvPr id="1646" name="Google Shape;1646;p23"/>
          <p:cNvSpPr txBox="1">
            <a:spLocks noGrp="1"/>
          </p:cNvSpPr>
          <p:nvPr>
            <p:ph type="title"/>
          </p:nvPr>
        </p:nvSpPr>
        <p:spPr>
          <a:xfrm>
            <a:off x="1170900" y="1725131"/>
            <a:ext cx="32997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overview</a:t>
            </a:r>
            <a:endParaRPr dirty="0"/>
          </a:p>
        </p:txBody>
      </p:sp>
      <p:sp>
        <p:nvSpPr>
          <p:cNvPr id="1647" name="Google Shape;1647;p23"/>
          <p:cNvSpPr txBox="1">
            <a:spLocks noGrp="1"/>
          </p:cNvSpPr>
          <p:nvPr>
            <p:ph type="title" idx="4"/>
          </p:nvPr>
        </p:nvSpPr>
        <p:spPr>
          <a:xfrm>
            <a:off x="4922520" y="1317026"/>
            <a:ext cx="11466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3.2</a:t>
            </a:r>
            <a:endParaRPr dirty="0"/>
          </a:p>
        </p:txBody>
      </p:sp>
      <p:sp>
        <p:nvSpPr>
          <p:cNvPr id="1648" name="Google Shape;1648;p23"/>
          <p:cNvSpPr txBox="1">
            <a:spLocks noGrp="1"/>
          </p:cNvSpPr>
          <p:nvPr>
            <p:ph type="title" idx="3"/>
          </p:nvPr>
        </p:nvSpPr>
        <p:spPr>
          <a:xfrm>
            <a:off x="4922520" y="1784850"/>
            <a:ext cx="3299700" cy="78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One-Stage Text-to-Image backbone</a:t>
            </a:r>
            <a:endParaRPr dirty="0"/>
          </a:p>
        </p:txBody>
      </p:sp>
      <p:sp>
        <p:nvSpPr>
          <p:cNvPr id="2" name="Google Shape;1645;p23">
            <a:extLst>
              <a:ext uri="{FF2B5EF4-FFF2-40B4-BE49-F238E27FC236}">
                <a16:creationId xmlns:a16="http://schemas.microsoft.com/office/drawing/2014/main" id="{212C55F9-99B4-08F9-0CE8-BEEB042CB2AB}"/>
              </a:ext>
            </a:extLst>
          </p:cNvPr>
          <p:cNvSpPr txBox="1">
            <a:spLocks/>
          </p:cNvSpPr>
          <p:nvPr/>
        </p:nvSpPr>
        <p:spPr>
          <a:xfrm>
            <a:off x="1170900" y="2725474"/>
            <a:ext cx="1146600" cy="61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3"/>
                </a:solidFill>
                <a:latin typeface="Montserrat"/>
                <a:ea typeface="Montserrat"/>
                <a:cs typeface="Montserrat"/>
                <a:sym typeface="Montserrat"/>
              </a:defRPr>
            </a:lvl1pPr>
            <a:lvl2pPr marR="0" lvl="1"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2pPr>
            <a:lvl3pPr marR="0" lvl="2"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3pPr>
            <a:lvl4pPr marR="0" lvl="3"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4pPr>
            <a:lvl5pPr marR="0" lvl="4"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5pPr>
            <a:lvl6pPr marR="0" lvl="5"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6pPr>
            <a:lvl7pPr marR="0" lvl="6"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7pPr>
            <a:lvl8pPr marR="0" lvl="7"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8pPr>
            <a:lvl9pPr marR="0" lvl="8"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9pPr>
          </a:lstStyle>
          <a:p>
            <a:r>
              <a:rPr lang="en" dirty="0"/>
              <a:t>3.3</a:t>
            </a:r>
          </a:p>
        </p:txBody>
      </p:sp>
      <p:sp>
        <p:nvSpPr>
          <p:cNvPr id="3" name="Google Shape;1646;p23">
            <a:extLst>
              <a:ext uri="{FF2B5EF4-FFF2-40B4-BE49-F238E27FC236}">
                <a16:creationId xmlns:a16="http://schemas.microsoft.com/office/drawing/2014/main" id="{DE4E6117-C37B-FA63-9C77-1347519EC5D9}"/>
              </a:ext>
            </a:extLst>
          </p:cNvPr>
          <p:cNvSpPr txBox="1">
            <a:spLocks/>
          </p:cNvSpPr>
          <p:nvPr/>
        </p:nvSpPr>
        <p:spPr>
          <a:xfrm>
            <a:off x="1170900" y="3198923"/>
            <a:ext cx="3299700" cy="78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1800"/>
              <a:buFont typeface="Montserrat"/>
              <a:buNone/>
              <a:defRPr sz="1800" b="1" i="0" u="none" strike="noStrike" cap="none">
                <a:solidFill>
                  <a:schemeClr val="dk1"/>
                </a:solidFill>
                <a:latin typeface="Montserrat"/>
                <a:ea typeface="Montserrat"/>
                <a:cs typeface="Montserrat"/>
                <a:sym typeface="Montserrat"/>
              </a:defRPr>
            </a:lvl1pPr>
            <a:lvl2pPr marR="0" lvl="1"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9pPr>
          </a:lstStyle>
          <a:p>
            <a:r>
              <a:rPr lang="en-US" dirty="0"/>
              <a:t>Target-Aware Discriminator (Matching-Aware Gradient-Penalty, One-Way Output)</a:t>
            </a:r>
          </a:p>
        </p:txBody>
      </p:sp>
      <p:sp>
        <p:nvSpPr>
          <p:cNvPr id="4" name="Google Shape;1647;p23">
            <a:extLst>
              <a:ext uri="{FF2B5EF4-FFF2-40B4-BE49-F238E27FC236}">
                <a16:creationId xmlns:a16="http://schemas.microsoft.com/office/drawing/2014/main" id="{3FF153C2-B102-1615-7840-D67EF77D4600}"/>
              </a:ext>
            </a:extLst>
          </p:cNvPr>
          <p:cNvSpPr txBox="1">
            <a:spLocks/>
          </p:cNvSpPr>
          <p:nvPr/>
        </p:nvSpPr>
        <p:spPr>
          <a:xfrm>
            <a:off x="4922520" y="2790818"/>
            <a:ext cx="1146600" cy="61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3"/>
                </a:solidFill>
                <a:latin typeface="Montserrat"/>
                <a:ea typeface="Montserrat"/>
                <a:cs typeface="Montserrat"/>
                <a:sym typeface="Montserrat"/>
              </a:defRPr>
            </a:lvl1pPr>
            <a:lvl2pPr marR="0" lvl="1"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2pPr>
            <a:lvl3pPr marR="0" lvl="2"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3pPr>
            <a:lvl4pPr marR="0" lvl="3"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4pPr>
            <a:lvl5pPr marR="0" lvl="4"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5pPr>
            <a:lvl6pPr marR="0" lvl="5"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6pPr>
            <a:lvl7pPr marR="0" lvl="6"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7pPr>
            <a:lvl8pPr marR="0" lvl="7"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8pPr>
            <a:lvl9pPr marR="0" lvl="8"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9pPr>
          </a:lstStyle>
          <a:p>
            <a:r>
              <a:rPr lang="en" dirty="0"/>
              <a:t>3.4</a:t>
            </a:r>
          </a:p>
        </p:txBody>
      </p:sp>
      <p:sp>
        <p:nvSpPr>
          <p:cNvPr id="5" name="Google Shape;1648;p23">
            <a:extLst>
              <a:ext uri="{FF2B5EF4-FFF2-40B4-BE49-F238E27FC236}">
                <a16:creationId xmlns:a16="http://schemas.microsoft.com/office/drawing/2014/main" id="{903FA0A3-0854-D6E3-C585-BC83529A576C}"/>
              </a:ext>
            </a:extLst>
          </p:cNvPr>
          <p:cNvSpPr txBox="1">
            <a:spLocks/>
          </p:cNvSpPr>
          <p:nvPr/>
        </p:nvSpPr>
        <p:spPr>
          <a:xfrm>
            <a:off x="4922520" y="3258642"/>
            <a:ext cx="3299700" cy="78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1800"/>
              <a:buFont typeface="Montserrat"/>
              <a:buNone/>
              <a:defRPr sz="1800" b="1" i="0" u="none" strike="noStrike" cap="none">
                <a:solidFill>
                  <a:schemeClr val="dk1"/>
                </a:solidFill>
                <a:latin typeface="Montserrat"/>
                <a:ea typeface="Montserrat"/>
                <a:cs typeface="Montserrat"/>
                <a:sym typeface="Montserrat"/>
              </a:defRPr>
            </a:lvl1pPr>
            <a:lvl2pPr marR="0" lvl="1"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9pPr>
          </a:lstStyle>
          <a:p>
            <a:r>
              <a:rPr lang="en-US" dirty="0"/>
              <a:t>Efficient text-image fusion</a:t>
            </a:r>
          </a:p>
        </p:txBody>
      </p:sp>
    </p:spTree>
    <p:extLst>
      <p:ext uri="{BB962C8B-B14F-4D97-AF65-F5344CB8AC3E}">
        <p14:creationId xmlns:p14="http://schemas.microsoft.com/office/powerpoint/2010/main" val="597636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28" name="Google Shape;1728;p30"/>
          <p:cNvSpPr txBox="1"/>
          <p:nvPr/>
        </p:nvSpPr>
        <p:spPr>
          <a:xfrm>
            <a:off x="2226600" y="4150921"/>
            <a:ext cx="46908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ctor"/>
                <a:ea typeface="Actor"/>
                <a:cs typeface="Actor"/>
                <a:sym typeface="Actor"/>
              </a:rPr>
              <a:t>Please keep this slide for attribution</a:t>
            </a:r>
            <a:endParaRPr sz="1000">
              <a:solidFill>
                <a:schemeClr val="dk1"/>
              </a:solidFill>
              <a:latin typeface="Actor"/>
              <a:ea typeface="Actor"/>
              <a:cs typeface="Actor"/>
              <a:sym typeface="Actor"/>
            </a:endParaRPr>
          </a:p>
        </p:txBody>
      </p:sp>
      <p:pic>
        <p:nvPicPr>
          <p:cNvPr id="5" name="Picture 4">
            <a:extLst>
              <a:ext uri="{FF2B5EF4-FFF2-40B4-BE49-F238E27FC236}">
                <a16:creationId xmlns:a16="http://schemas.microsoft.com/office/drawing/2014/main" id="{6B637C88-684A-BCBC-873A-0B724674CCE8}"/>
              </a:ext>
            </a:extLst>
          </p:cNvPr>
          <p:cNvPicPr>
            <a:picLocks noChangeAspect="1"/>
          </p:cNvPicPr>
          <p:nvPr/>
        </p:nvPicPr>
        <p:blipFill>
          <a:blip r:embed="rId3"/>
          <a:stretch>
            <a:fillRect/>
          </a:stretch>
        </p:blipFill>
        <p:spPr>
          <a:xfrm>
            <a:off x="2226600" y="3525372"/>
            <a:ext cx="4690800" cy="885949"/>
          </a:xfrm>
          <a:prstGeom prst="rect">
            <a:avLst/>
          </a:prstGeom>
        </p:spPr>
      </p:pic>
      <p:pic>
        <p:nvPicPr>
          <p:cNvPr id="11" name="Picture 10">
            <a:extLst>
              <a:ext uri="{FF2B5EF4-FFF2-40B4-BE49-F238E27FC236}">
                <a16:creationId xmlns:a16="http://schemas.microsoft.com/office/drawing/2014/main" id="{12B5D991-608E-93A6-B6D0-FAE0BBB116FE}"/>
              </a:ext>
            </a:extLst>
          </p:cNvPr>
          <p:cNvPicPr>
            <a:picLocks noChangeAspect="1"/>
          </p:cNvPicPr>
          <p:nvPr/>
        </p:nvPicPr>
        <p:blipFill>
          <a:blip r:embed="rId4"/>
          <a:stretch>
            <a:fillRect/>
          </a:stretch>
        </p:blipFill>
        <p:spPr>
          <a:xfrm>
            <a:off x="827198" y="1642562"/>
            <a:ext cx="4826842" cy="18828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Model</a:t>
            </a:r>
            <a:r>
              <a:rPr lang="en" b="0"/>
              <a:t> overview</a:t>
            </a:r>
            <a:endParaRPr b="0"/>
          </a:p>
        </p:txBody>
      </p:sp>
      <p:pic>
        <p:nvPicPr>
          <p:cNvPr id="2" name="Picture 1">
            <a:extLst>
              <a:ext uri="{FF2B5EF4-FFF2-40B4-BE49-F238E27FC236}">
                <a16:creationId xmlns:a16="http://schemas.microsoft.com/office/drawing/2014/main" id="{D056792F-C3C4-4A42-A1EC-20B412994586}"/>
              </a:ext>
            </a:extLst>
          </p:cNvPr>
          <p:cNvPicPr>
            <a:picLocks noChangeAspect="1"/>
          </p:cNvPicPr>
          <p:nvPr/>
        </p:nvPicPr>
        <p:blipFill>
          <a:blip r:embed="rId3">
            <a:alphaModFix/>
          </a:blip>
          <a:stretch>
            <a:fillRect/>
          </a:stretch>
        </p:blipFill>
        <p:spPr>
          <a:xfrm>
            <a:off x="1822939" y="1443789"/>
            <a:ext cx="5498122" cy="3224861"/>
          </a:xfrm>
          <a:prstGeom prst="rect">
            <a:avLst/>
          </a:prstGeom>
          <a:blipFill>
            <a:blip r:embed="rId4">
              <a:alphaModFix/>
            </a:blip>
            <a:tile tx="0" ty="0" sx="100000" sy="100000" flip="none" algn="tl"/>
          </a:blipFill>
          <a:effectLst>
            <a:reflection stA="0" endPos="65000" dist="50800" dir="5400000" sy="-100000" algn="bl" rotWithShape="0"/>
          </a:effectLst>
        </p:spPr>
      </p:pic>
      <p:sp>
        <p:nvSpPr>
          <p:cNvPr id="1673" name="Google Shape;1673;p27"/>
          <p:cNvSpPr txBox="1">
            <a:spLocks noGrp="1"/>
          </p:cNvSpPr>
          <p:nvPr>
            <p:ph type="subTitle" idx="1"/>
          </p:nvPr>
        </p:nvSpPr>
        <p:spPr>
          <a:xfrm>
            <a:off x="720000" y="1034900"/>
            <a:ext cx="7873670" cy="683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latin typeface="Be Vietnam Pro" pitchFamily="2" charset="0"/>
              </a:rPr>
              <a:t>The proposed DF-GAN is composed of a generator, a discriminator, and a pre-trained text encoder</a:t>
            </a:r>
            <a:endParaRPr sz="1200">
              <a:latin typeface="Be Vietnam Pro"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24"/>
          <p:cNvSpPr txBox="1">
            <a:spLocks noGrp="1"/>
          </p:cNvSpPr>
          <p:nvPr>
            <p:ph type="title"/>
          </p:nvPr>
        </p:nvSpPr>
        <p:spPr>
          <a:xfrm>
            <a:off x="4008300" y="1516577"/>
            <a:ext cx="1127400" cy="94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654" name="Google Shape;1654;p24"/>
          <p:cNvSpPr txBox="1">
            <a:spLocks noGrp="1"/>
          </p:cNvSpPr>
          <p:nvPr>
            <p:ph type="title" idx="2"/>
          </p:nvPr>
        </p:nvSpPr>
        <p:spPr>
          <a:xfrm>
            <a:off x="1449450" y="2277523"/>
            <a:ext cx="6245100" cy="134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t>Introduction</a:t>
            </a:r>
            <a:endParaRPr b="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Model</a:t>
            </a:r>
            <a:r>
              <a:rPr lang="en" b="0"/>
              <a:t> overview</a:t>
            </a:r>
            <a:endParaRPr b="0"/>
          </a:p>
        </p:txBody>
      </p:sp>
      <p:sp>
        <p:nvSpPr>
          <p:cNvPr id="1673" name="Google Shape;1673;p27"/>
          <p:cNvSpPr txBox="1">
            <a:spLocks noGrp="1"/>
          </p:cNvSpPr>
          <p:nvPr>
            <p:ph type="subTitle" idx="1"/>
          </p:nvPr>
        </p:nvSpPr>
        <p:spPr>
          <a:xfrm>
            <a:off x="703800" y="1112261"/>
            <a:ext cx="7736400" cy="6839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latin typeface="Be Vietnam Pro" pitchFamily="2" charset="0"/>
              </a:rPr>
              <a:t>The text encoder is a bi-directional Long Short-Term Memory (LSTM) that extracts semantic vectors from the text description. We directly use the pre-trained model provided by </a:t>
            </a:r>
            <a:r>
              <a:rPr lang="en-US" sz="1200" b="1" i="1" err="1">
                <a:latin typeface="Be Vietnam Pro" pitchFamily="2" charset="0"/>
              </a:rPr>
              <a:t>AttnGAN</a:t>
            </a:r>
            <a:r>
              <a:rPr lang="en-US" sz="1200" b="1" i="1">
                <a:latin typeface="Be Vietnam Pro" pitchFamily="2" charset="0"/>
              </a:rPr>
              <a:t>.</a:t>
            </a:r>
            <a:endParaRPr sz="1200" b="1" i="1">
              <a:latin typeface="Be Vietnam Pro" pitchFamily="2" charset="0"/>
            </a:endParaRPr>
          </a:p>
        </p:txBody>
      </p:sp>
      <p:pic>
        <p:nvPicPr>
          <p:cNvPr id="4" name="Picture 3">
            <a:extLst>
              <a:ext uri="{FF2B5EF4-FFF2-40B4-BE49-F238E27FC236}">
                <a16:creationId xmlns:a16="http://schemas.microsoft.com/office/drawing/2014/main" id="{1FB2B8DF-7C19-B33C-452D-216C8A932F12}"/>
              </a:ext>
            </a:extLst>
          </p:cNvPr>
          <p:cNvPicPr>
            <a:picLocks noChangeAspect="1"/>
          </p:cNvPicPr>
          <p:nvPr/>
        </p:nvPicPr>
        <p:blipFill>
          <a:blip r:embed="rId3"/>
          <a:stretch>
            <a:fillRect/>
          </a:stretch>
        </p:blipFill>
        <p:spPr>
          <a:xfrm>
            <a:off x="1652972" y="1796186"/>
            <a:ext cx="5838056" cy="2781537"/>
          </a:xfrm>
          <a:prstGeom prst="rect">
            <a:avLst/>
          </a:prstGeom>
        </p:spPr>
      </p:pic>
    </p:spTree>
    <p:extLst>
      <p:ext uri="{BB962C8B-B14F-4D97-AF65-F5344CB8AC3E}">
        <p14:creationId xmlns:p14="http://schemas.microsoft.com/office/powerpoint/2010/main" val="231643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28" name="Google Shape;1728;p30"/>
          <p:cNvSpPr txBox="1"/>
          <p:nvPr/>
        </p:nvSpPr>
        <p:spPr>
          <a:xfrm>
            <a:off x="2226600" y="4150921"/>
            <a:ext cx="46908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ctor"/>
                <a:ea typeface="Actor"/>
                <a:cs typeface="Actor"/>
                <a:sym typeface="Actor"/>
              </a:rPr>
              <a:t>Please keep this slide for attribution</a:t>
            </a:r>
            <a:endParaRPr sz="1000">
              <a:solidFill>
                <a:schemeClr val="dk1"/>
              </a:solidFill>
              <a:latin typeface="Actor"/>
              <a:ea typeface="Actor"/>
              <a:cs typeface="Actor"/>
              <a:sym typeface="Actor"/>
            </a:endParaRPr>
          </a:p>
        </p:txBody>
      </p:sp>
      <p:pic>
        <p:nvPicPr>
          <p:cNvPr id="5" name="Picture 4">
            <a:extLst>
              <a:ext uri="{FF2B5EF4-FFF2-40B4-BE49-F238E27FC236}">
                <a16:creationId xmlns:a16="http://schemas.microsoft.com/office/drawing/2014/main" id="{6B637C88-684A-BCBC-873A-0B724674CCE8}"/>
              </a:ext>
            </a:extLst>
          </p:cNvPr>
          <p:cNvPicPr>
            <a:picLocks noChangeAspect="1"/>
          </p:cNvPicPr>
          <p:nvPr/>
        </p:nvPicPr>
        <p:blipFill>
          <a:blip r:embed="rId3"/>
          <a:stretch>
            <a:fillRect/>
          </a:stretch>
        </p:blipFill>
        <p:spPr>
          <a:xfrm>
            <a:off x="2226600" y="3525372"/>
            <a:ext cx="4690800" cy="885949"/>
          </a:xfrm>
          <a:prstGeom prst="rect">
            <a:avLst/>
          </a:prstGeom>
        </p:spPr>
      </p:pic>
      <p:pic>
        <p:nvPicPr>
          <p:cNvPr id="4" name="Picture 3">
            <a:extLst>
              <a:ext uri="{FF2B5EF4-FFF2-40B4-BE49-F238E27FC236}">
                <a16:creationId xmlns:a16="http://schemas.microsoft.com/office/drawing/2014/main" id="{7C71BA30-F336-C76B-A881-5C70C81ABC41}"/>
              </a:ext>
            </a:extLst>
          </p:cNvPr>
          <p:cNvPicPr>
            <a:picLocks noChangeAspect="1"/>
          </p:cNvPicPr>
          <p:nvPr/>
        </p:nvPicPr>
        <p:blipFill>
          <a:blip r:embed="rId4"/>
          <a:stretch>
            <a:fillRect/>
          </a:stretch>
        </p:blipFill>
        <p:spPr>
          <a:xfrm>
            <a:off x="676504" y="1618128"/>
            <a:ext cx="4690800" cy="1891055"/>
          </a:xfrm>
          <a:prstGeom prst="rect">
            <a:avLst/>
          </a:prstGeom>
        </p:spPr>
      </p:pic>
    </p:spTree>
    <p:extLst>
      <p:ext uri="{BB962C8B-B14F-4D97-AF65-F5344CB8AC3E}">
        <p14:creationId xmlns:p14="http://schemas.microsoft.com/office/powerpoint/2010/main" val="2350349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One-Stage Text-to-Image</a:t>
            </a:r>
            <a:r>
              <a:rPr lang="en" b="0"/>
              <a:t> backbone</a:t>
            </a:r>
            <a:endParaRPr b="0"/>
          </a:p>
        </p:txBody>
      </p:sp>
      <p:sp>
        <p:nvSpPr>
          <p:cNvPr id="1673" name="Google Shape;1673;p27"/>
          <p:cNvSpPr txBox="1">
            <a:spLocks noGrp="1"/>
          </p:cNvSpPr>
          <p:nvPr>
            <p:ph type="subTitle" idx="1"/>
          </p:nvPr>
        </p:nvSpPr>
        <p:spPr>
          <a:xfrm>
            <a:off x="1134035" y="1500084"/>
            <a:ext cx="6875929" cy="27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latin typeface="Be Vietnam Pro" pitchFamily="2" charset="0"/>
              </a:rPr>
              <a:t>Propose a one-stage text-to-image backbone that can synthesize high-resolution images directly by a single pair of generator and discriminator.</a:t>
            </a: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r>
              <a:rPr lang="en-US" sz="1200">
                <a:latin typeface="Be Vietnam Pro" pitchFamily="2" charset="0"/>
              </a:rPr>
              <a:t>Employ the </a:t>
            </a:r>
            <a:r>
              <a:rPr lang="en-US" sz="1200" b="1" i="1">
                <a:latin typeface="Be Vietnam Pro" pitchFamily="2" charset="0"/>
              </a:rPr>
              <a:t>hinge loss </a:t>
            </a:r>
            <a:r>
              <a:rPr lang="en-US" sz="1200">
                <a:latin typeface="Be Vietnam Pro" pitchFamily="2" charset="0"/>
              </a:rPr>
              <a:t>to stabilize the adversarial training process.</a:t>
            </a: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r>
              <a:rPr lang="en-US" sz="1200">
                <a:latin typeface="Be Vietnam Pro" pitchFamily="2" charset="0"/>
              </a:rPr>
              <a:t>As the single generator in our one-stage framework needs to synthesize high-resolution images from noise vectors directly, it </a:t>
            </a:r>
            <a:r>
              <a:rPr lang="en-US" sz="1200" b="1" i="1">
                <a:latin typeface="Be Vietnam Pro" pitchFamily="2" charset="0"/>
              </a:rPr>
              <a:t>must contain more layers</a:t>
            </a:r>
            <a:r>
              <a:rPr lang="en-US" sz="1200">
                <a:latin typeface="Be Vietnam Pro" pitchFamily="2" charset="0"/>
              </a:rPr>
              <a:t> than previous generators in stacked architecture.</a:t>
            </a: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r>
              <a:rPr lang="en-US" sz="1200">
                <a:latin typeface="Be Vietnam Pro" pitchFamily="2" charset="0"/>
              </a:rPr>
              <a:t>To train these layers effectively, we introduce </a:t>
            </a:r>
            <a:r>
              <a:rPr lang="en-US" sz="1200" b="1" i="1">
                <a:latin typeface="Be Vietnam Pro" pitchFamily="2" charset="0"/>
              </a:rPr>
              <a:t>residual networks </a:t>
            </a:r>
            <a:r>
              <a:rPr lang="en-US" sz="1200">
                <a:latin typeface="Be Vietnam Pro" pitchFamily="2" charset="0"/>
              </a:rPr>
              <a:t>to stabilize the training of deeper networks.</a:t>
            </a:r>
            <a:endParaRPr sz="1200">
              <a:latin typeface="Be Vietnam Pro" pitchFamily="2" charset="0"/>
            </a:endParaRPr>
          </a:p>
        </p:txBody>
      </p:sp>
    </p:spTree>
    <p:extLst>
      <p:ext uri="{BB962C8B-B14F-4D97-AF65-F5344CB8AC3E}">
        <p14:creationId xmlns:p14="http://schemas.microsoft.com/office/powerpoint/2010/main" val="1488366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One-Stage Text-to-Image</a:t>
            </a:r>
            <a:r>
              <a:rPr lang="en" b="0"/>
              <a:t> backbone</a:t>
            </a:r>
            <a:endParaRPr b="0"/>
          </a:p>
        </p:txBody>
      </p:sp>
      <p:sp>
        <p:nvSpPr>
          <p:cNvPr id="1673" name="Google Shape;1673;p27"/>
          <p:cNvSpPr txBox="1">
            <a:spLocks noGrp="1"/>
          </p:cNvSpPr>
          <p:nvPr>
            <p:ph type="subTitle" idx="1"/>
          </p:nvPr>
        </p:nvSpPr>
        <p:spPr>
          <a:xfrm>
            <a:off x="1308847" y="1500084"/>
            <a:ext cx="6701117" cy="27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latin typeface="Be Vietnam Pro" pitchFamily="2" charset="0"/>
              </a:rPr>
              <a:t>The formulation of our </a:t>
            </a:r>
            <a:r>
              <a:rPr lang="en-US" sz="1200" b="1" i="1">
                <a:latin typeface="Be Vietnam Pro" pitchFamily="2" charset="0"/>
              </a:rPr>
              <a:t>one-stage method with hinge loss</a:t>
            </a:r>
            <a:r>
              <a:rPr lang="en-US" sz="1200">
                <a:latin typeface="Be Vietnam Pro" pitchFamily="2" charset="0"/>
              </a:rPr>
              <a:t> is as follows:</a:t>
            </a:r>
            <a:endParaRPr sz="1200">
              <a:latin typeface="Be Vietnam Pro" pitchFamily="2" charset="0"/>
            </a:endParaRPr>
          </a:p>
        </p:txBody>
      </p:sp>
      <p:pic>
        <p:nvPicPr>
          <p:cNvPr id="5" name="Picture 4">
            <a:extLst>
              <a:ext uri="{FF2B5EF4-FFF2-40B4-BE49-F238E27FC236}">
                <a16:creationId xmlns:a16="http://schemas.microsoft.com/office/drawing/2014/main" id="{CA62A31C-2F04-776F-7FE8-F199BB7F538D}"/>
              </a:ext>
            </a:extLst>
          </p:cNvPr>
          <p:cNvPicPr>
            <a:picLocks noChangeAspect="1"/>
          </p:cNvPicPr>
          <p:nvPr/>
        </p:nvPicPr>
        <p:blipFill>
          <a:blip r:embed="rId3"/>
          <a:stretch>
            <a:fillRect/>
          </a:stretch>
        </p:blipFill>
        <p:spPr>
          <a:xfrm>
            <a:off x="2120638" y="2209188"/>
            <a:ext cx="5077534" cy="1371791"/>
          </a:xfrm>
          <a:prstGeom prst="rect">
            <a:avLst/>
          </a:prstGeom>
        </p:spPr>
      </p:pic>
    </p:spTree>
    <p:extLst>
      <p:ext uri="{BB962C8B-B14F-4D97-AF65-F5344CB8AC3E}">
        <p14:creationId xmlns:p14="http://schemas.microsoft.com/office/powerpoint/2010/main" val="38202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28" name="Google Shape;1728;p30"/>
          <p:cNvSpPr txBox="1"/>
          <p:nvPr/>
        </p:nvSpPr>
        <p:spPr>
          <a:xfrm>
            <a:off x="2226600" y="4150921"/>
            <a:ext cx="46908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ctor"/>
                <a:ea typeface="Actor"/>
                <a:cs typeface="Actor"/>
                <a:sym typeface="Actor"/>
              </a:rPr>
              <a:t>Please keep this slide for attribution</a:t>
            </a:r>
            <a:endParaRPr sz="1000">
              <a:solidFill>
                <a:schemeClr val="dk1"/>
              </a:solidFill>
              <a:latin typeface="Actor"/>
              <a:ea typeface="Actor"/>
              <a:cs typeface="Actor"/>
              <a:sym typeface="Actor"/>
            </a:endParaRPr>
          </a:p>
        </p:txBody>
      </p:sp>
      <p:pic>
        <p:nvPicPr>
          <p:cNvPr id="5" name="Picture 4">
            <a:extLst>
              <a:ext uri="{FF2B5EF4-FFF2-40B4-BE49-F238E27FC236}">
                <a16:creationId xmlns:a16="http://schemas.microsoft.com/office/drawing/2014/main" id="{6B637C88-684A-BCBC-873A-0B724674CCE8}"/>
              </a:ext>
            </a:extLst>
          </p:cNvPr>
          <p:cNvPicPr>
            <a:picLocks noChangeAspect="1"/>
          </p:cNvPicPr>
          <p:nvPr/>
        </p:nvPicPr>
        <p:blipFill>
          <a:blip r:embed="rId3"/>
          <a:stretch>
            <a:fillRect/>
          </a:stretch>
        </p:blipFill>
        <p:spPr>
          <a:xfrm>
            <a:off x="2226600" y="3525372"/>
            <a:ext cx="4690800" cy="885949"/>
          </a:xfrm>
          <a:prstGeom prst="rect">
            <a:avLst/>
          </a:prstGeom>
        </p:spPr>
      </p:pic>
      <p:sp>
        <p:nvSpPr>
          <p:cNvPr id="7" name="Google Shape;1645;p23">
            <a:extLst>
              <a:ext uri="{FF2B5EF4-FFF2-40B4-BE49-F238E27FC236}">
                <a16:creationId xmlns:a16="http://schemas.microsoft.com/office/drawing/2014/main" id="{020559A4-B78D-B215-9795-FD233BEE1336}"/>
              </a:ext>
            </a:extLst>
          </p:cNvPr>
          <p:cNvSpPr txBox="1">
            <a:spLocks/>
          </p:cNvSpPr>
          <p:nvPr/>
        </p:nvSpPr>
        <p:spPr>
          <a:xfrm>
            <a:off x="744720" y="1618128"/>
            <a:ext cx="1146600" cy="61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3"/>
                </a:solidFill>
                <a:latin typeface="Montserrat"/>
                <a:ea typeface="Montserrat"/>
                <a:cs typeface="Montserrat"/>
                <a:sym typeface="Montserrat"/>
              </a:defRPr>
            </a:lvl1pPr>
            <a:lvl2pPr marR="0" lvl="1"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2pPr>
            <a:lvl3pPr marR="0" lvl="2"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3pPr>
            <a:lvl4pPr marR="0" lvl="3"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4pPr>
            <a:lvl5pPr marR="0" lvl="4"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5pPr>
            <a:lvl6pPr marR="0" lvl="5"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6pPr>
            <a:lvl7pPr marR="0" lvl="6"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7pPr>
            <a:lvl8pPr marR="0" lvl="7"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8pPr>
            <a:lvl9pPr marR="0" lvl="8" algn="l" rtl="0">
              <a:lnSpc>
                <a:spcPct val="115000"/>
              </a:lnSpc>
              <a:spcBef>
                <a:spcPts val="0"/>
              </a:spcBef>
              <a:spcAft>
                <a:spcPts val="0"/>
              </a:spcAft>
              <a:buClr>
                <a:schemeClr val="dk1"/>
              </a:buClr>
              <a:buSzPts val="3000"/>
              <a:buFont typeface="Heebo"/>
              <a:buNone/>
              <a:defRPr sz="3000" b="1" i="0" u="none" strike="noStrike" cap="none">
                <a:solidFill>
                  <a:schemeClr val="dk1"/>
                </a:solidFill>
                <a:latin typeface="Heebo"/>
                <a:ea typeface="Heebo"/>
                <a:cs typeface="Heebo"/>
                <a:sym typeface="Heebo"/>
              </a:defRPr>
            </a:lvl9pPr>
          </a:lstStyle>
          <a:p>
            <a:r>
              <a:rPr lang="en" sz="4000" dirty="0"/>
              <a:t>3.3</a:t>
            </a:r>
          </a:p>
        </p:txBody>
      </p:sp>
      <p:sp>
        <p:nvSpPr>
          <p:cNvPr id="8" name="Google Shape;1646;p23">
            <a:extLst>
              <a:ext uri="{FF2B5EF4-FFF2-40B4-BE49-F238E27FC236}">
                <a16:creationId xmlns:a16="http://schemas.microsoft.com/office/drawing/2014/main" id="{78110B46-A5AE-8BFE-CF91-9123B720AB50}"/>
              </a:ext>
            </a:extLst>
          </p:cNvPr>
          <p:cNvSpPr txBox="1">
            <a:spLocks/>
          </p:cNvSpPr>
          <p:nvPr/>
        </p:nvSpPr>
        <p:spPr>
          <a:xfrm>
            <a:off x="744720" y="2091576"/>
            <a:ext cx="6984000" cy="17184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1800"/>
              <a:buFont typeface="Montserrat"/>
              <a:buNone/>
              <a:defRPr sz="1800" b="1" i="0" u="none" strike="noStrike" cap="none">
                <a:solidFill>
                  <a:schemeClr val="dk1"/>
                </a:solidFill>
                <a:latin typeface="Montserrat"/>
                <a:ea typeface="Montserrat"/>
                <a:cs typeface="Montserrat"/>
                <a:sym typeface="Montserrat"/>
              </a:defRPr>
            </a:lvl1pPr>
            <a:lvl2pPr marR="0" lvl="1"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2pPr>
            <a:lvl3pPr marR="0" lvl="2"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3pPr>
            <a:lvl4pPr marR="0" lvl="3"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4pPr>
            <a:lvl5pPr marR="0" lvl="4"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5pPr>
            <a:lvl6pPr marR="0" lvl="5"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6pPr>
            <a:lvl7pPr marR="0" lvl="6"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7pPr>
            <a:lvl8pPr marR="0" lvl="7"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8pPr>
            <a:lvl9pPr marR="0" lvl="8" algn="l" rtl="0">
              <a:lnSpc>
                <a:spcPct val="115000"/>
              </a:lnSpc>
              <a:spcBef>
                <a:spcPts val="0"/>
              </a:spcBef>
              <a:spcAft>
                <a:spcPts val="0"/>
              </a:spcAft>
              <a:buClr>
                <a:schemeClr val="dk1"/>
              </a:buClr>
              <a:buSzPts val="3500"/>
              <a:buFont typeface="Heebo"/>
              <a:buNone/>
              <a:defRPr sz="3500" b="1" i="0" u="none" strike="noStrike" cap="none">
                <a:solidFill>
                  <a:schemeClr val="dk1"/>
                </a:solidFill>
                <a:latin typeface="DM Sans"/>
                <a:ea typeface="DM Sans"/>
                <a:cs typeface="DM Sans"/>
                <a:sym typeface="DM Sans"/>
              </a:defRPr>
            </a:lvl9pPr>
          </a:lstStyle>
          <a:p>
            <a:r>
              <a:rPr lang="en-US" sz="2800" dirty="0"/>
              <a:t>Target-Aware Discriminator (Matching-Aware Gradient-Penalty, One-Way Output)</a:t>
            </a:r>
          </a:p>
        </p:txBody>
      </p:sp>
    </p:spTree>
    <p:extLst>
      <p:ext uri="{BB962C8B-B14F-4D97-AF65-F5344CB8AC3E}">
        <p14:creationId xmlns:p14="http://schemas.microsoft.com/office/powerpoint/2010/main" val="3538363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Target-Aware </a:t>
            </a:r>
            <a:r>
              <a:rPr lang="en-US" b="0"/>
              <a:t>Discriminator</a:t>
            </a:r>
            <a:endParaRPr/>
          </a:p>
        </p:txBody>
      </p:sp>
      <p:sp>
        <p:nvSpPr>
          <p:cNvPr id="1660" name="Google Shape;1660;p25"/>
          <p:cNvSpPr txBox="1">
            <a:spLocks noGrp="1"/>
          </p:cNvSpPr>
          <p:nvPr>
            <p:ph type="subTitle" idx="2"/>
          </p:nvPr>
        </p:nvSpPr>
        <p:spPr>
          <a:xfrm>
            <a:off x="1024309" y="2864006"/>
            <a:ext cx="7095378" cy="1495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p:txBody>
      </p:sp>
      <p:sp>
        <p:nvSpPr>
          <p:cNvPr id="2" name="TextBox 1">
            <a:extLst>
              <a:ext uri="{FF2B5EF4-FFF2-40B4-BE49-F238E27FC236}">
                <a16:creationId xmlns:a16="http://schemas.microsoft.com/office/drawing/2014/main" id="{EFB35A6B-FA4B-6E19-FE4E-7F3F14A67E1C}"/>
              </a:ext>
            </a:extLst>
          </p:cNvPr>
          <p:cNvSpPr txBox="1"/>
          <p:nvPr/>
        </p:nvSpPr>
        <p:spPr>
          <a:xfrm>
            <a:off x="1158686" y="1694587"/>
            <a:ext cx="3476067" cy="2554738"/>
          </a:xfrm>
          <a:prstGeom prst="rect">
            <a:avLst/>
          </a:prstGeom>
          <a:noFill/>
        </p:spPr>
        <p:txBody>
          <a:bodyPr wrap="square" rtlCol="0">
            <a:spAutoFit/>
          </a:bodyPr>
          <a:lstStyle/>
          <a:p>
            <a:pPr>
              <a:lnSpc>
                <a:spcPct val="150000"/>
              </a:lnSpc>
            </a:pPr>
            <a:r>
              <a:rPr lang="en-US" sz="1200">
                <a:latin typeface="Be Vietnam Pro" pitchFamily="2" charset="0"/>
              </a:rPr>
              <a:t>In this section, we detailed the proposed </a:t>
            </a:r>
            <a:r>
              <a:rPr lang="en-US" sz="1200" b="1" i="1">
                <a:latin typeface="Be Vietnam Pro" pitchFamily="2" charset="0"/>
              </a:rPr>
              <a:t>Target-Aware Discriminator</a:t>
            </a:r>
            <a:r>
              <a:rPr lang="en-US" sz="1200">
                <a:latin typeface="Be Vietnam Pro" pitchFamily="2" charset="0"/>
              </a:rPr>
              <a:t>, which is composed of Matching-Aware Gradient Penalty (MA-GP) and One-Way Output.</a:t>
            </a:r>
          </a:p>
          <a:p>
            <a:pPr>
              <a:lnSpc>
                <a:spcPct val="150000"/>
              </a:lnSpc>
            </a:pPr>
            <a:endParaRPr lang="en-US" sz="1200">
              <a:latin typeface="Be Vietnam Pro" pitchFamily="2" charset="0"/>
            </a:endParaRPr>
          </a:p>
          <a:p>
            <a:pPr>
              <a:lnSpc>
                <a:spcPct val="150000"/>
              </a:lnSpc>
            </a:pPr>
            <a:r>
              <a:rPr lang="en-US" sz="1200">
                <a:latin typeface="Be Vietnam Pro" pitchFamily="2" charset="0"/>
              </a:rPr>
              <a:t>The Target-Aware Discriminator promotes the generator to synthesize</a:t>
            </a:r>
          </a:p>
          <a:p>
            <a:pPr>
              <a:lnSpc>
                <a:spcPct val="150000"/>
              </a:lnSpc>
            </a:pPr>
            <a:r>
              <a:rPr lang="en-US" sz="1200">
                <a:latin typeface="Be Vietnam Pro" pitchFamily="2" charset="0"/>
              </a:rPr>
              <a:t>more realistic and text-image semantic-consistent images</a:t>
            </a:r>
          </a:p>
        </p:txBody>
      </p:sp>
      <p:pic>
        <p:nvPicPr>
          <p:cNvPr id="4" name="Picture 3" descr="A person and person standing next to a chalkboard&#10;&#10;Description automatically generated">
            <a:extLst>
              <a:ext uri="{FF2B5EF4-FFF2-40B4-BE49-F238E27FC236}">
                <a16:creationId xmlns:a16="http://schemas.microsoft.com/office/drawing/2014/main" id="{3B1B78B0-565E-790F-0FA0-8DB92CF36A8D}"/>
              </a:ext>
            </a:extLst>
          </p:cNvPr>
          <p:cNvPicPr>
            <a:picLocks noChangeAspect="1"/>
          </p:cNvPicPr>
          <p:nvPr/>
        </p:nvPicPr>
        <p:blipFill>
          <a:blip r:embed="rId3"/>
          <a:stretch>
            <a:fillRect/>
          </a:stretch>
        </p:blipFill>
        <p:spPr>
          <a:xfrm>
            <a:off x="5467888" y="1479625"/>
            <a:ext cx="2956112" cy="29561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Matching-Aware </a:t>
            </a:r>
            <a:r>
              <a:rPr lang="en" sz="2700" b="0"/>
              <a:t>Gradient Penalty</a:t>
            </a:r>
            <a:endParaRPr sz="2700"/>
          </a:p>
        </p:txBody>
      </p:sp>
      <p:sp>
        <p:nvSpPr>
          <p:cNvPr id="1936" name="Google Shape;1936;p32"/>
          <p:cNvSpPr txBox="1"/>
          <p:nvPr/>
        </p:nvSpPr>
        <p:spPr>
          <a:xfrm>
            <a:off x="720000" y="1214825"/>
            <a:ext cx="3648800" cy="101269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Be Vietnam Pro" pitchFamily="2" charset="0"/>
                <a:ea typeface="Actor"/>
                <a:cs typeface="Actor"/>
                <a:sym typeface="Actor"/>
              </a:rPr>
              <a:t>The Matching-Aware zero-centered Gradient Penalty (MA-GP) is newly designed strategy to enhance text-image semantic consistency.</a:t>
            </a:r>
          </a:p>
          <a:p>
            <a:pPr marL="0" lvl="0" indent="0" algn="l" rtl="0">
              <a:lnSpc>
                <a:spcPct val="115000"/>
              </a:lnSpc>
              <a:spcBef>
                <a:spcPts val="0"/>
              </a:spcBef>
              <a:spcAft>
                <a:spcPts val="0"/>
              </a:spcAft>
              <a:buNone/>
            </a:pPr>
            <a:endParaRPr lang="en-US" sz="1200" dirty="0">
              <a:solidFill>
                <a:schemeClr val="dk1"/>
              </a:solidFill>
              <a:latin typeface="Be Vietnam Pro" pitchFamily="2" charset="0"/>
              <a:ea typeface="Actor"/>
              <a:cs typeface="Actor"/>
              <a:sym typeface="Actor"/>
            </a:endParaRPr>
          </a:p>
          <a:p>
            <a:pPr marL="0" lvl="0" indent="0" algn="l" rtl="0">
              <a:lnSpc>
                <a:spcPct val="115000"/>
              </a:lnSpc>
              <a:spcBef>
                <a:spcPts val="0"/>
              </a:spcBef>
              <a:spcAft>
                <a:spcPts val="0"/>
              </a:spcAft>
              <a:buNone/>
            </a:pPr>
            <a:endParaRPr sz="1200" dirty="0">
              <a:solidFill>
                <a:schemeClr val="dk1"/>
              </a:solidFill>
              <a:latin typeface="Be Vietnam Pro" pitchFamily="2" charset="0"/>
              <a:ea typeface="Actor"/>
              <a:cs typeface="Actor"/>
              <a:sym typeface="Actor"/>
            </a:endParaRPr>
          </a:p>
        </p:txBody>
      </p:sp>
      <p:pic>
        <p:nvPicPr>
          <p:cNvPr id="3" name="Picture 2">
            <a:extLst>
              <a:ext uri="{FF2B5EF4-FFF2-40B4-BE49-F238E27FC236}">
                <a16:creationId xmlns:a16="http://schemas.microsoft.com/office/drawing/2014/main" id="{ABC0CBF2-8FDB-A4C6-29CF-7970D857EF8A}"/>
              </a:ext>
            </a:extLst>
          </p:cNvPr>
          <p:cNvPicPr>
            <a:picLocks noChangeAspect="1"/>
          </p:cNvPicPr>
          <p:nvPr/>
        </p:nvPicPr>
        <p:blipFill>
          <a:blip r:embed="rId3"/>
          <a:stretch>
            <a:fillRect/>
          </a:stretch>
        </p:blipFill>
        <p:spPr>
          <a:xfrm>
            <a:off x="4693920" y="1468827"/>
            <a:ext cx="3730080" cy="3199823"/>
          </a:xfrm>
          <a:prstGeom prst="rect">
            <a:avLst/>
          </a:prstGeom>
        </p:spPr>
      </p:pic>
      <p:sp>
        <p:nvSpPr>
          <p:cNvPr id="4" name="Google Shape;1936;p32">
            <a:extLst>
              <a:ext uri="{FF2B5EF4-FFF2-40B4-BE49-F238E27FC236}">
                <a16:creationId xmlns:a16="http://schemas.microsoft.com/office/drawing/2014/main" id="{44CF8F99-7097-AFD3-5344-CE2130DB16E8}"/>
              </a:ext>
            </a:extLst>
          </p:cNvPr>
          <p:cNvSpPr txBox="1"/>
          <p:nvPr/>
        </p:nvSpPr>
        <p:spPr>
          <a:xfrm>
            <a:off x="720000" y="2082800"/>
            <a:ext cx="3648800" cy="2585850"/>
          </a:xfrm>
          <a:prstGeom prst="rect">
            <a:avLst/>
          </a:prstGeom>
          <a:noFill/>
          <a:ln>
            <a:noFill/>
          </a:ln>
        </p:spPr>
        <p:txBody>
          <a:bodyPr spcFirstLastPara="1" wrap="square" lIns="91425" tIns="91425" rIns="91425" bIns="91425" anchor="t" anchorCtr="0">
            <a:noAutofit/>
          </a:bodyPr>
          <a:lstStyle/>
          <a:p>
            <a:pPr marL="171450" lvl="0" indent="-171450" algn="l" rtl="0">
              <a:lnSpc>
                <a:spcPct val="115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Target data </a:t>
            </a:r>
            <a:r>
              <a:rPr lang="en-US" sz="1200" dirty="0">
                <a:solidFill>
                  <a:schemeClr val="dk1"/>
                </a:solidFill>
                <a:latin typeface="Be Vietnam Pro" pitchFamily="2" charset="0"/>
                <a:ea typeface="Actor"/>
                <a:cs typeface="Actor"/>
                <a:sym typeface="Wingdings" panose="05000000000000000000" pitchFamily="2" charset="2"/>
              </a:rPr>
              <a:t> low discriminator loss</a:t>
            </a:r>
          </a:p>
          <a:p>
            <a:pPr marL="171450" lvl="0" indent="-171450" algn="l" rtl="0">
              <a:lnSpc>
                <a:spcPct val="115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Wingdings" panose="05000000000000000000" pitchFamily="2" charset="2"/>
              </a:rPr>
              <a:t>Synthesis images  high discriminator loss</a:t>
            </a:r>
          </a:p>
          <a:p>
            <a:pPr marL="171450" lvl="0" indent="-171450" algn="l" rtl="0">
              <a:lnSpc>
                <a:spcPct val="115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Wingdings" panose="05000000000000000000" pitchFamily="2" charset="2"/>
              </a:rPr>
              <a:t>Hinge loss limits the discriminator loss between -1 and 1</a:t>
            </a:r>
          </a:p>
          <a:p>
            <a:pPr marL="171450" lvl="0" indent="-171450" algn="l" rtl="0">
              <a:lnSpc>
                <a:spcPct val="115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Wingdings" panose="05000000000000000000" pitchFamily="2" charset="2"/>
              </a:rPr>
              <a:t>The GP on real data will reduce the gradient of  the real data point and its vicinity</a:t>
            </a:r>
          </a:p>
          <a:p>
            <a:pPr marL="171450" lvl="0" indent="-171450" algn="l" rtl="0">
              <a:lnSpc>
                <a:spcPct val="115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The surface of the loss function around the real data point is then smoothed which is helpful for the synthetic data point to converge to the real data point</a:t>
            </a:r>
          </a:p>
          <a:p>
            <a:pPr marL="0" lvl="0" indent="0" algn="l" rtl="0">
              <a:lnSpc>
                <a:spcPct val="115000"/>
              </a:lnSpc>
              <a:spcBef>
                <a:spcPts val="0"/>
              </a:spcBef>
              <a:spcAft>
                <a:spcPts val="0"/>
              </a:spcAft>
              <a:buNone/>
            </a:pPr>
            <a:endParaRPr sz="1200" dirty="0">
              <a:solidFill>
                <a:schemeClr val="dk1"/>
              </a:solidFill>
              <a:latin typeface="Be Vietnam Pro" pitchFamily="2" charset="0"/>
              <a:ea typeface="Actor"/>
              <a:cs typeface="Actor"/>
              <a:sym typeface="Acto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Matching-Aware </a:t>
            </a:r>
            <a:r>
              <a:rPr lang="en" sz="2700" b="0"/>
              <a:t>Gradient Penalty</a:t>
            </a:r>
            <a:endParaRPr sz="2700"/>
          </a:p>
        </p:txBody>
      </p:sp>
      <p:sp>
        <p:nvSpPr>
          <p:cNvPr id="1936" name="Google Shape;1936;p32"/>
          <p:cNvSpPr txBox="1"/>
          <p:nvPr/>
        </p:nvSpPr>
        <p:spPr>
          <a:xfrm>
            <a:off x="893620" y="1385994"/>
            <a:ext cx="3284841" cy="302150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200" dirty="0">
                <a:solidFill>
                  <a:schemeClr val="dk1"/>
                </a:solidFill>
                <a:latin typeface="Be Vietnam Pro" pitchFamily="2" charset="0"/>
                <a:ea typeface="Actor"/>
                <a:cs typeface="Actor"/>
                <a:sym typeface="Actor"/>
              </a:rPr>
              <a:t>In text-to-image generation, the discriminator observes 4 kinds of inputs:</a:t>
            </a:r>
          </a:p>
          <a:p>
            <a:pPr marL="0" lvl="0" indent="0" algn="l" rtl="0">
              <a:lnSpc>
                <a:spcPct val="115000"/>
              </a:lnSpc>
              <a:spcBef>
                <a:spcPts val="0"/>
              </a:spcBef>
              <a:spcAft>
                <a:spcPts val="0"/>
              </a:spcAft>
              <a:buNone/>
            </a:pPr>
            <a:endParaRPr lang="en-US" sz="1200" dirty="0">
              <a:solidFill>
                <a:schemeClr val="dk1"/>
              </a:solidFill>
              <a:latin typeface="Be Vietnam Pro" pitchFamily="2" charset="0"/>
              <a:ea typeface="Actor"/>
              <a:cs typeface="Actor"/>
              <a:sym typeface="Actor"/>
            </a:endParaRPr>
          </a:p>
          <a:p>
            <a:pPr marL="228600" lvl="0" indent="-228600" algn="l" rtl="0">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synthetics images with matching text </a:t>
            </a:r>
            <a:r>
              <a:rPr lang="en-US" sz="1200" b="1" i="1" dirty="0">
                <a:solidFill>
                  <a:schemeClr val="dk1"/>
                </a:solidFill>
                <a:latin typeface="Be Vietnam Pro" pitchFamily="2" charset="0"/>
                <a:ea typeface="Actor"/>
                <a:cs typeface="Actor"/>
                <a:sym typeface="Actor"/>
              </a:rPr>
              <a:t>(fake, match)</a:t>
            </a:r>
          </a:p>
          <a:p>
            <a:pPr marL="228600" lvl="0" indent="-228600" algn="l" rtl="0">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synthetics images with mismatching text </a:t>
            </a:r>
            <a:r>
              <a:rPr lang="en-US" sz="1200" b="1" i="1" dirty="0">
                <a:solidFill>
                  <a:schemeClr val="dk1"/>
                </a:solidFill>
                <a:latin typeface="Be Vietnam Pro" pitchFamily="2" charset="0"/>
                <a:ea typeface="Actor"/>
                <a:cs typeface="Actor"/>
                <a:sym typeface="Actor"/>
              </a:rPr>
              <a:t>(fake, mismatch)</a:t>
            </a:r>
          </a:p>
          <a:p>
            <a:pPr marL="228600" lvl="0" indent="-228600" algn="l" rtl="0">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real images with matching text </a:t>
            </a:r>
            <a:r>
              <a:rPr lang="en-US" sz="1200" b="1" i="1" dirty="0">
                <a:solidFill>
                  <a:schemeClr val="dk1"/>
                </a:solidFill>
                <a:latin typeface="Be Vietnam Pro" pitchFamily="2" charset="0"/>
                <a:ea typeface="Actor"/>
                <a:cs typeface="Actor"/>
                <a:sym typeface="Actor"/>
              </a:rPr>
              <a:t>(real, match)</a:t>
            </a:r>
          </a:p>
          <a:p>
            <a:pPr marL="228600" lvl="0" indent="-228600" algn="l" rtl="0">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real images with mismatch text </a:t>
            </a:r>
            <a:r>
              <a:rPr lang="en-US" sz="1200" b="1" i="1" dirty="0">
                <a:solidFill>
                  <a:schemeClr val="dk1"/>
                </a:solidFill>
                <a:latin typeface="Be Vietnam Pro" pitchFamily="2" charset="0"/>
                <a:ea typeface="Actor"/>
                <a:cs typeface="Actor"/>
                <a:sym typeface="Actor"/>
              </a:rPr>
              <a:t>(real, mismatch)</a:t>
            </a:r>
          </a:p>
          <a:p>
            <a:pPr marL="171450" lvl="0" indent="-171450" algn="l" rtl="0">
              <a:lnSpc>
                <a:spcPct val="115000"/>
              </a:lnSpc>
              <a:spcBef>
                <a:spcPts val="0"/>
              </a:spcBef>
              <a:spcAft>
                <a:spcPts val="0"/>
              </a:spcAft>
              <a:buFont typeface="Arial" panose="020B0604020202020204" pitchFamily="34" charset="0"/>
              <a:buChar char="•"/>
            </a:pPr>
            <a:endParaRPr lang="en-US" sz="1200" dirty="0">
              <a:solidFill>
                <a:schemeClr val="dk1"/>
              </a:solidFill>
              <a:latin typeface="Be Vietnam Pro" pitchFamily="2" charset="0"/>
              <a:ea typeface="Actor"/>
              <a:cs typeface="Actor"/>
              <a:sym typeface="Actor"/>
            </a:endParaRPr>
          </a:p>
        </p:txBody>
      </p:sp>
      <p:pic>
        <p:nvPicPr>
          <p:cNvPr id="5" name="Picture 4">
            <a:extLst>
              <a:ext uri="{FF2B5EF4-FFF2-40B4-BE49-F238E27FC236}">
                <a16:creationId xmlns:a16="http://schemas.microsoft.com/office/drawing/2014/main" id="{FC113D38-D830-1486-8B51-7E433981FF80}"/>
              </a:ext>
            </a:extLst>
          </p:cNvPr>
          <p:cNvPicPr>
            <a:picLocks noChangeAspect="1"/>
          </p:cNvPicPr>
          <p:nvPr/>
        </p:nvPicPr>
        <p:blipFill>
          <a:blip r:embed="rId3"/>
          <a:stretch>
            <a:fillRect/>
          </a:stretch>
        </p:blipFill>
        <p:spPr>
          <a:xfrm>
            <a:off x="4572000" y="1124849"/>
            <a:ext cx="4050986" cy="3543801"/>
          </a:xfrm>
          <a:prstGeom prst="rect">
            <a:avLst/>
          </a:prstGeom>
        </p:spPr>
      </p:pic>
    </p:spTree>
    <p:extLst>
      <p:ext uri="{BB962C8B-B14F-4D97-AF65-F5344CB8AC3E}">
        <p14:creationId xmlns:p14="http://schemas.microsoft.com/office/powerpoint/2010/main" val="2538470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Matching-Aware </a:t>
            </a:r>
            <a:r>
              <a:rPr lang="en" sz="2700" b="0"/>
              <a:t>Gradient Penalty</a:t>
            </a:r>
            <a:endParaRPr sz="2700"/>
          </a:p>
        </p:txBody>
      </p:sp>
      <p:sp>
        <p:nvSpPr>
          <p:cNvPr id="1936" name="Google Shape;1936;p32"/>
          <p:cNvSpPr txBox="1"/>
          <p:nvPr/>
        </p:nvSpPr>
        <p:spPr>
          <a:xfrm>
            <a:off x="720000" y="1385995"/>
            <a:ext cx="7877620" cy="1418166"/>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200">
                <a:solidFill>
                  <a:schemeClr val="dk1"/>
                </a:solidFill>
                <a:latin typeface="Be Vietnam Pro" pitchFamily="2" charset="0"/>
                <a:ea typeface="Actor"/>
                <a:cs typeface="Actor"/>
                <a:sym typeface="Actor"/>
              </a:rPr>
              <a:t>For text-visual semantic consistency, we tend to apply gradient penalty on the text-matching real data, the target of text-to-image synthesis. </a:t>
            </a:r>
          </a:p>
          <a:p>
            <a:pPr lvl="0" algn="l" rtl="0">
              <a:lnSpc>
                <a:spcPct val="115000"/>
              </a:lnSpc>
              <a:spcBef>
                <a:spcPts val="0"/>
              </a:spcBef>
              <a:spcAft>
                <a:spcPts val="0"/>
              </a:spcAft>
            </a:pPr>
            <a:endParaRPr lang="en-US" sz="1200">
              <a:solidFill>
                <a:schemeClr val="dk1"/>
              </a:solidFill>
              <a:latin typeface="Be Vietnam Pro" pitchFamily="2" charset="0"/>
              <a:ea typeface="Actor"/>
              <a:cs typeface="Actor"/>
              <a:sym typeface="Actor"/>
            </a:endParaRPr>
          </a:p>
          <a:p>
            <a:pPr lvl="0" algn="l" rtl="0">
              <a:lnSpc>
                <a:spcPct val="115000"/>
              </a:lnSpc>
              <a:spcBef>
                <a:spcPts val="0"/>
              </a:spcBef>
              <a:spcAft>
                <a:spcPts val="0"/>
              </a:spcAft>
            </a:pPr>
            <a:r>
              <a:rPr lang="en-US" sz="1200">
                <a:solidFill>
                  <a:schemeClr val="dk1"/>
                </a:solidFill>
                <a:latin typeface="Be Vietnam Pro" pitchFamily="2" charset="0"/>
                <a:ea typeface="Actor"/>
                <a:cs typeface="Actor"/>
                <a:sym typeface="Actor"/>
              </a:rPr>
              <a:t>Therefore, in MA-GP</a:t>
            </a:r>
            <a:r>
              <a:rPr lang="en-US" sz="1200" b="1" i="1">
                <a:solidFill>
                  <a:schemeClr val="dk1"/>
                </a:solidFill>
                <a:latin typeface="Be Vietnam Pro" pitchFamily="2" charset="0"/>
                <a:ea typeface="Actor"/>
                <a:cs typeface="Actor"/>
                <a:sym typeface="Actor"/>
              </a:rPr>
              <a:t>, the gradient penalty should be applied on real images with matching text. </a:t>
            </a:r>
          </a:p>
          <a:p>
            <a:pPr lvl="0" algn="l" rtl="0">
              <a:lnSpc>
                <a:spcPct val="115000"/>
              </a:lnSpc>
              <a:spcBef>
                <a:spcPts val="0"/>
              </a:spcBef>
              <a:spcAft>
                <a:spcPts val="0"/>
              </a:spcAft>
            </a:pPr>
            <a:endParaRPr lang="en-US" sz="1200">
              <a:solidFill>
                <a:schemeClr val="dk1"/>
              </a:solidFill>
              <a:latin typeface="Be Vietnam Pro" pitchFamily="2" charset="0"/>
              <a:ea typeface="Actor"/>
              <a:cs typeface="Actor"/>
              <a:sym typeface="Actor"/>
            </a:endParaRPr>
          </a:p>
          <a:p>
            <a:pPr lvl="0" algn="l" rtl="0">
              <a:lnSpc>
                <a:spcPct val="115000"/>
              </a:lnSpc>
              <a:spcBef>
                <a:spcPts val="0"/>
              </a:spcBef>
              <a:spcAft>
                <a:spcPts val="0"/>
              </a:spcAft>
            </a:pPr>
            <a:r>
              <a:rPr lang="en-US" sz="1200">
                <a:solidFill>
                  <a:schemeClr val="dk1"/>
                </a:solidFill>
                <a:latin typeface="Be Vietnam Pro" pitchFamily="2" charset="0"/>
                <a:ea typeface="Actor"/>
                <a:cs typeface="Actor"/>
                <a:sym typeface="Actor"/>
              </a:rPr>
              <a:t>The whole formulation of our model with MA-GP is as follows:</a:t>
            </a:r>
          </a:p>
        </p:txBody>
      </p:sp>
      <p:pic>
        <p:nvPicPr>
          <p:cNvPr id="3" name="Picture 2">
            <a:extLst>
              <a:ext uri="{FF2B5EF4-FFF2-40B4-BE49-F238E27FC236}">
                <a16:creationId xmlns:a16="http://schemas.microsoft.com/office/drawing/2014/main" id="{02370551-783E-21EA-F5BE-FFF65835DA1E}"/>
              </a:ext>
            </a:extLst>
          </p:cNvPr>
          <p:cNvPicPr>
            <a:picLocks noChangeAspect="1"/>
          </p:cNvPicPr>
          <p:nvPr/>
        </p:nvPicPr>
        <p:blipFill>
          <a:blip r:embed="rId3"/>
          <a:stretch>
            <a:fillRect/>
          </a:stretch>
        </p:blipFill>
        <p:spPr>
          <a:xfrm>
            <a:off x="2382851" y="2922858"/>
            <a:ext cx="4378298" cy="1469227"/>
          </a:xfrm>
          <a:prstGeom prst="rect">
            <a:avLst/>
          </a:prstGeom>
        </p:spPr>
      </p:pic>
    </p:spTree>
    <p:extLst>
      <p:ext uri="{BB962C8B-B14F-4D97-AF65-F5344CB8AC3E}">
        <p14:creationId xmlns:p14="http://schemas.microsoft.com/office/powerpoint/2010/main" val="2422637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Matching-Aware </a:t>
            </a:r>
            <a:r>
              <a:rPr lang="en" sz="2700" b="0"/>
              <a:t>Gradient Penalty</a:t>
            </a:r>
            <a:endParaRPr sz="2700"/>
          </a:p>
        </p:txBody>
      </p:sp>
      <p:sp>
        <p:nvSpPr>
          <p:cNvPr id="1936" name="Google Shape;1936;p32"/>
          <p:cNvSpPr txBox="1"/>
          <p:nvPr/>
        </p:nvSpPr>
        <p:spPr>
          <a:xfrm>
            <a:off x="720000" y="1385994"/>
            <a:ext cx="7823109" cy="2652605"/>
          </a:xfrm>
          <a:prstGeom prst="rect">
            <a:avLst/>
          </a:prstGeom>
          <a:noFill/>
          <a:ln>
            <a:noFill/>
          </a:ln>
        </p:spPr>
        <p:txBody>
          <a:bodyPr spcFirstLastPara="1" wrap="square" lIns="91425" tIns="91425" rIns="91425" bIns="91425" anchor="t" anchorCtr="0">
            <a:noAutofit/>
          </a:bodyPr>
          <a:lstStyle/>
          <a:p>
            <a:pPr lvl="0" algn="l" rtl="0">
              <a:lnSpc>
                <a:spcPct val="115000"/>
              </a:lnSpc>
              <a:spcBef>
                <a:spcPts val="0"/>
              </a:spcBef>
              <a:spcAft>
                <a:spcPts val="0"/>
              </a:spcAft>
            </a:pPr>
            <a:r>
              <a:rPr lang="en-US" sz="1200" dirty="0">
                <a:solidFill>
                  <a:schemeClr val="dk1"/>
                </a:solidFill>
                <a:latin typeface="Be Vietnam Pro" pitchFamily="2" charset="0"/>
                <a:ea typeface="Actor"/>
                <a:cs typeface="Actor"/>
                <a:sym typeface="Actor"/>
              </a:rPr>
              <a:t>By using the MA-GP loss as a regularization on the discriminator</a:t>
            </a:r>
          </a:p>
          <a:p>
            <a:pPr lvl="7">
              <a:lnSpc>
                <a:spcPct val="115000"/>
              </a:lnSpc>
            </a:pPr>
            <a:r>
              <a:rPr lang="en-US" sz="1200" dirty="0">
                <a:solidFill>
                  <a:schemeClr val="dk1"/>
                </a:solidFill>
                <a:latin typeface="Be Vietnam Pro" pitchFamily="2" charset="0"/>
                <a:ea typeface="Actor"/>
                <a:cs typeface="Actor"/>
                <a:sym typeface="Wingdings" panose="05000000000000000000" pitchFamily="2" charset="2"/>
              </a:rPr>
              <a:t></a:t>
            </a:r>
            <a:r>
              <a:rPr lang="en-US" sz="1200" dirty="0">
                <a:solidFill>
                  <a:schemeClr val="dk1"/>
                </a:solidFill>
                <a:latin typeface="Be Vietnam Pro" pitchFamily="2" charset="0"/>
                <a:ea typeface="Actor"/>
                <a:cs typeface="Actor"/>
                <a:sym typeface="Actor"/>
              </a:rPr>
              <a:t> our model can better converge to the text-matching real data</a:t>
            </a:r>
          </a:p>
          <a:p>
            <a:pPr marL="171450" lvl="3" indent="-171450">
              <a:lnSpc>
                <a:spcPct val="115000"/>
              </a:lnSpc>
              <a:buFont typeface="Wingdings" panose="05000000000000000000" pitchFamily="2" charset="2"/>
              <a:buChar char="à"/>
            </a:pPr>
            <a:r>
              <a:rPr lang="en-US" sz="1200" dirty="0">
                <a:solidFill>
                  <a:schemeClr val="dk1"/>
                </a:solidFill>
                <a:latin typeface="Be Vietnam Pro" pitchFamily="2" charset="0"/>
                <a:ea typeface="Actor"/>
                <a:cs typeface="Actor"/>
                <a:sym typeface="Actor"/>
              </a:rPr>
              <a:t> synthesizing more text-matching images. </a:t>
            </a:r>
          </a:p>
          <a:p>
            <a:pPr marL="171450" lvl="0" indent="-171450" algn="l" rtl="0">
              <a:lnSpc>
                <a:spcPct val="115000"/>
              </a:lnSpc>
              <a:spcBef>
                <a:spcPts val="0"/>
              </a:spcBef>
              <a:spcAft>
                <a:spcPts val="0"/>
              </a:spcAft>
              <a:buFont typeface="Wingdings" panose="05000000000000000000" pitchFamily="2" charset="2"/>
              <a:buChar char="à"/>
            </a:pPr>
            <a:endParaRPr lang="en-US" sz="1200" dirty="0">
              <a:solidFill>
                <a:schemeClr val="dk1"/>
              </a:solidFill>
              <a:latin typeface="Be Vietnam Pro" pitchFamily="2" charset="0"/>
              <a:ea typeface="Actor"/>
              <a:cs typeface="Actor"/>
              <a:sym typeface="Actor"/>
            </a:endParaRPr>
          </a:p>
          <a:p>
            <a:pPr lvl="0" algn="l" rtl="0">
              <a:lnSpc>
                <a:spcPct val="115000"/>
              </a:lnSpc>
              <a:spcBef>
                <a:spcPts val="0"/>
              </a:spcBef>
              <a:spcAft>
                <a:spcPts val="0"/>
              </a:spcAft>
            </a:pPr>
            <a:r>
              <a:rPr lang="en-US" sz="1200" dirty="0">
                <a:solidFill>
                  <a:schemeClr val="dk1"/>
                </a:solidFill>
                <a:latin typeface="Be Vietnam Pro" pitchFamily="2" charset="0"/>
                <a:ea typeface="Actor"/>
                <a:cs typeface="Actor"/>
                <a:sym typeface="Actor"/>
              </a:rPr>
              <a:t>The discriminator is jointly trained in our network </a:t>
            </a:r>
            <a:r>
              <a:rPr lang="en-US" sz="1200" dirty="0">
                <a:solidFill>
                  <a:schemeClr val="dk1"/>
                </a:solidFill>
                <a:latin typeface="Be Vietnam Pro" pitchFamily="2" charset="0"/>
                <a:ea typeface="Actor"/>
                <a:cs typeface="Actor"/>
                <a:sym typeface="Wingdings" panose="05000000000000000000" pitchFamily="2" charset="2"/>
              </a:rPr>
              <a:t> </a:t>
            </a:r>
            <a:r>
              <a:rPr lang="en-US" sz="1200" dirty="0">
                <a:solidFill>
                  <a:schemeClr val="dk1"/>
                </a:solidFill>
                <a:latin typeface="Be Vietnam Pro" pitchFamily="2" charset="0"/>
                <a:ea typeface="Actor"/>
                <a:cs typeface="Actor"/>
                <a:sym typeface="Actor"/>
              </a:rPr>
              <a:t>prevents the generator from synthesizing adversarial features of the fixed extra network.</a:t>
            </a:r>
          </a:p>
          <a:p>
            <a:pPr lvl="0" algn="l" rtl="0">
              <a:lnSpc>
                <a:spcPct val="115000"/>
              </a:lnSpc>
              <a:spcBef>
                <a:spcPts val="0"/>
              </a:spcBef>
              <a:spcAft>
                <a:spcPts val="0"/>
              </a:spcAft>
            </a:pPr>
            <a:endParaRPr lang="en-US" sz="1200" dirty="0">
              <a:solidFill>
                <a:schemeClr val="dk1"/>
              </a:solidFill>
              <a:latin typeface="Be Vietnam Pro" pitchFamily="2" charset="0"/>
              <a:ea typeface="Actor"/>
              <a:cs typeface="Actor"/>
              <a:sym typeface="Actor"/>
            </a:endParaRPr>
          </a:p>
          <a:p>
            <a:pPr lvl="0" algn="l" rtl="0">
              <a:lnSpc>
                <a:spcPct val="115000"/>
              </a:lnSpc>
              <a:spcBef>
                <a:spcPts val="0"/>
              </a:spcBef>
              <a:spcAft>
                <a:spcPts val="0"/>
              </a:spcAft>
            </a:pPr>
            <a:r>
              <a:rPr lang="en-US" sz="1200" dirty="0">
                <a:solidFill>
                  <a:schemeClr val="dk1"/>
                </a:solidFill>
                <a:latin typeface="Be Vietnam Pro" pitchFamily="2" charset="0"/>
                <a:ea typeface="Actor"/>
                <a:cs typeface="Actor"/>
                <a:sym typeface="Actor"/>
              </a:rPr>
              <a:t>MA-GP does not incorporate any extra networks for text-image consistency and the gradients are already computed by back propagation process </a:t>
            </a:r>
          </a:p>
          <a:p>
            <a:pPr lvl="0" algn="l" rtl="0">
              <a:lnSpc>
                <a:spcPct val="115000"/>
              </a:lnSpc>
              <a:spcBef>
                <a:spcPts val="0"/>
              </a:spcBef>
              <a:spcAft>
                <a:spcPts val="0"/>
              </a:spcAft>
            </a:pPr>
            <a:r>
              <a:rPr lang="en-US" sz="1200" dirty="0">
                <a:solidFill>
                  <a:schemeClr val="dk1"/>
                </a:solidFill>
                <a:latin typeface="Be Vietnam Pro" pitchFamily="2" charset="0"/>
                <a:ea typeface="Actor"/>
                <a:cs typeface="Actor"/>
                <a:sym typeface="Wingdings" panose="05000000000000000000" pitchFamily="2" charset="2"/>
              </a:rPr>
              <a:t> </a:t>
            </a:r>
            <a:r>
              <a:rPr lang="en-US" sz="1200" dirty="0">
                <a:solidFill>
                  <a:schemeClr val="dk1"/>
                </a:solidFill>
                <a:latin typeface="Be Vietnam Pro" pitchFamily="2" charset="0"/>
                <a:ea typeface="Actor"/>
                <a:cs typeface="Actor"/>
                <a:sym typeface="Actor"/>
              </a:rPr>
              <a:t>the only computation introduced by our proposed MA-GP is the gradient summation, which is more computational friendly than extra networks.</a:t>
            </a:r>
          </a:p>
        </p:txBody>
      </p:sp>
    </p:spTree>
    <p:extLst>
      <p:ext uri="{BB962C8B-B14F-4D97-AF65-F5344CB8AC3E}">
        <p14:creationId xmlns:p14="http://schemas.microsoft.com/office/powerpoint/2010/main" val="4130071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28"/>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Introduction</a:t>
            </a:r>
            <a:endParaRPr sz="2700"/>
          </a:p>
        </p:txBody>
      </p:sp>
      <p:sp>
        <p:nvSpPr>
          <p:cNvPr id="1682" name="Google Shape;1682;p28"/>
          <p:cNvSpPr txBox="1"/>
          <p:nvPr/>
        </p:nvSpPr>
        <p:spPr>
          <a:xfrm>
            <a:off x="1059032" y="1509677"/>
            <a:ext cx="3421380" cy="2990257"/>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200" kern="100">
                <a:effectLst/>
                <a:latin typeface="Be Vietnam Pro" pitchFamily="2" charset="0"/>
                <a:ea typeface="Calibri" panose="020F0502020204030204" pitchFamily="34" charset="0"/>
                <a:cs typeface="Times New Roman" panose="02020603050405020304" pitchFamily="18" charset="0"/>
              </a:rPr>
              <a:t>The last few years have witnessed the great success of</a:t>
            </a:r>
          </a:p>
          <a:p>
            <a:pPr marL="0" marR="0">
              <a:lnSpc>
                <a:spcPct val="107000"/>
              </a:lnSpc>
              <a:spcBef>
                <a:spcPts val="0"/>
              </a:spcBef>
              <a:spcAft>
                <a:spcPts val="800"/>
              </a:spcAft>
            </a:pPr>
            <a:r>
              <a:rPr lang="en-US" sz="1200" kern="100">
                <a:effectLst/>
                <a:latin typeface="Be Vietnam Pro" pitchFamily="2" charset="0"/>
                <a:ea typeface="Calibri" panose="020F0502020204030204" pitchFamily="34" charset="0"/>
                <a:cs typeface="Times New Roman" panose="02020603050405020304" pitchFamily="18" charset="0"/>
              </a:rPr>
              <a:t>Generative Adversarial Networks (GANs) for a variety of applications.</a:t>
            </a:r>
          </a:p>
          <a:p>
            <a:pPr marL="0" marR="0">
              <a:lnSpc>
                <a:spcPct val="107000"/>
              </a:lnSpc>
              <a:spcBef>
                <a:spcPts val="0"/>
              </a:spcBef>
              <a:spcAft>
                <a:spcPts val="800"/>
              </a:spcAft>
            </a:pPr>
            <a:r>
              <a:rPr lang="en-US" sz="1200" kern="100">
                <a:effectLst/>
                <a:latin typeface="Be Vietnam Pro" pitchFamily="2" charset="0"/>
                <a:ea typeface="Calibri" panose="020F0502020204030204" pitchFamily="34" charset="0"/>
                <a:cs typeface="Times New Roman" panose="02020603050405020304" pitchFamily="18" charset="0"/>
              </a:rPr>
              <a:t>Among them, text-to-image synthesis is one of the most important applications of GANs.</a:t>
            </a:r>
          </a:p>
        </p:txBody>
      </p:sp>
      <p:pic>
        <p:nvPicPr>
          <p:cNvPr id="7" name="Picture 6">
            <a:extLst>
              <a:ext uri="{FF2B5EF4-FFF2-40B4-BE49-F238E27FC236}">
                <a16:creationId xmlns:a16="http://schemas.microsoft.com/office/drawing/2014/main" id="{8C0E7919-63C7-4F62-867B-7B4ADCA2BBA7}"/>
              </a:ext>
            </a:extLst>
          </p:cNvPr>
          <p:cNvPicPr>
            <a:picLocks noChangeAspect="1"/>
          </p:cNvPicPr>
          <p:nvPr/>
        </p:nvPicPr>
        <p:blipFill>
          <a:blip r:embed="rId3"/>
          <a:stretch>
            <a:fillRect/>
          </a:stretch>
        </p:blipFill>
        <p:spPr>
          <a:xfrm>
            <a:off x="5119469" y="1607820"/>
            <a:ext cx="2965499" cy="2467230"/>
          </a:xfrm>
          <a:prstGeom prst="rect">
            <a:avLst/>
          </a:prstGeom>
        </p:spPr>
      </p:pic>
      <p:pic>
        <p:nvPicPr>
          <p:cNvPr id="3" name="Picture 2">
            <a:extLst>
              <a:ext uri="{FF2B5EF4-FFF2-40B4-BE49-F238E27FC236}">
                <a16:creationId xmlns:a16="http://schemas.microsoft.com/office/drawing/2014/main" id="{CC11ED3F-1B2C-F4E5-2CDB-02EF2B599953}"/>
              </a:ext>
            </a:extLst>
          </p:cNvPr>
          <p:cNvPicPr>
            <a:picLocks noChangeAspect="1"/>
          </p:cNvPicPr>
          <p:nvPr/>
        </p:nvPicPr>
        <p:blipFill>
          <a:blip r:embed="rId4"/>
          <a:stretch>
            <a:fillRect/>
          </a:stretch>
        </p:blipFill>
        <p:spPr>
          <a:xfrm>
            <a:off x="5119469" y="2629939"/>
            <a:ext cx="3031043" cy="15033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t>One-Way </a:t>
            </a:r>
            <a:r>
              <a:rPr lang="en" sz="2700" b="0" dirty="0"/>
              <a:t>Output</a:t>
            </a:r>
            <a:endParaRPr sz="2700" dirty="0"/>
          </a:p>
        </p:txBody>
      </p:sp>
      <p:sp>
        <p:nvSpPr>
          <p:cNvPr id="1936" name="Google Shape;1936;p32"/>
          <p:cNvSpPr txBox="1"/>
          <p:nvPr/>
        </p:nvSpPr>
        <p:spPr>
          <a:xfrm>
            <a:off x="4095264" y="1589293"/>
            <a:ext cx="4270011" cy="2652605"/>
          </a:xfrm>
          <a:prstGeom prst="rect">
            <a:avLst/>
          </a:prstGeom>
          <a:noFill/>
          <a:ln>
            <a:noFill/>
          </a:ln>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One determines whether the image is real or fake</a:t>
            </a:r>
          </a:p>
          <a:p>
            <a:pPr marL="171450" lvl="0" indent="-171450" algn="l" rtl="0">
              <a:lnSpc>
                <a:spcPct val="150000"/>
              </a:lnSpc>
              <a:spcBef>
                <a:spcPts val="0"/>
              </a:spcBef>
              <a:spcAft>
                <a:spcPts val="0"/>
              </a:spcAft>
              <a:buFont typeface="Arial" panose="020B0604020202020204" pitchFamily="34" charset="0"/>
              <a:buChar char="•"/>
            </a:pPr>
            <a:r>
              <a:rPr lang="en-US" sz="1200" dirty="0">
                <a:solidFill>
                  <a:schemeClr val="dk1"/>
                </a:solidFill>
                <a:latin typeface="Be Vietnam Pro" pitchFamily="2" charset="0"/>
                <a:ea typeface="Actor"/>
                <a:cs typeface="Actor"/>
                <a:sym typeface="Actor"/>
              </a:rPr>
              <a:t>The other concatenates the image feature and sentence vector to evaluate text-image semantic consistency</a:t>
            </a:r>
          </a:p>
          <a:p>
            <a:pPr lvl="0" algn="l" rtl="0">
              <a:lnSpc>
                <a:spcPct val="150000"/>
              </a:lnSpc>
              <a:spcBef>
                <a:spcPts val="0"/>
              </a:spcBef>
              <a:spcAft>
                <a:spcPts val="0"/>
              </a:spcAft>
            </a:pPr>
            <a:endParaRPr lang="en-US" sz="1200" dirty="0">
              <a:solidFill>
                <a:schemeClr val="dk1"/>
              </a:solidFill>
              <a:latin typeface="Be Vietnam Pro" pitchFamily="2" charset="0"/>
              <a:ea typeface="Actor"/>
              <a:cs typeface="Actor"/>
              <a:sym typeface="Actor"/>
            </a:endParaRPr>
          </a:p>
          <a:p>
            <a:pPr lvl="0" algn="l" rtl="0">
              <a:lnSpc>
                <a:spcPct val="150000"/>
              </a:lnSpc>
              <a:spcBef>
                <a:spcPts val="0"/>
              </a:spcBef>
              <a:spcAft>
                <a:spcPts val="0"/>
              </a:spcAft>
            </a:pPr>
            <a:r>
              <a:rPr lang="en-US" sz="1200" dirty="0">
                <a:solidFill>
                  <a:schemeClr val="dk1"/>
                </a:solidFill>
                <a:latin typeface="Be Vietnam Pro" pitchFamily="2" charset="0"/>
                <a:ea typeface="Actor"/>
                <a:cs typeface="Actor"/>
                <a:sym typeface="Wingdings" panose="05000000000000000000" pitchFamily="2" charset="2"/>
              </a:rPr>
              <a:t> The unconditional loss and conditional loss are computed</a:t>
            </a:r>
            <a:endParaRPr lang="en-US" sz="1200" dirty="0">
              <a:solidFill>
                <a:schemeClr val="dk1"/>
              </a:solidFill>
              <a:latin typeface="Be Vietnam Pro" pitchFamily="2" charset="0"/>
              <a:ea typeface="Actor"/>
              <a:cs typeface="Actor"/>
              <a:sym typeface="Actor"/>
            </a:endParaRPr>
          </a:p>
        </p:txBody>
      </p:sp>
      <p:pic>
        <p:nvPicPr>
          <p:cNvPr id="3" name="Picture 2">
            <a:extLst>
              <a:ext uri="{FF2B5EF4-FFF2-40B4-BE49-F238E27FC236}">
                <a16:creationId xmlns:a16="http://schemas.microsoft.com/office/drawing/2014/main" id="{E549E518-346B-7BFA-BD6A-04E24F75EBA9}"/>
              </a:ext>
            </a:extLst>
          </p:cNvPr>
          <p:cNvPicPr>
            <a:picLocks noChangeAspect="1"/>
          </p:cNvPicPr>
          <p:nvPr/>
        </p:nvPicPr>
        <p:blipFill>
          <a:blip r:embed="rId3"/>
          <a:stretch>
            <a:fillRect/>
          </a:stretch>
        </p:blipFill>
        <p:spPr>
          <a:xfrm>
            <a:off x="720001" y="1153294"/>
            <a:ext cx="2545714" cy="3088604"/>
          </a:xfrm>
          <a:prstGeom prst="rect">
            <a:avLst/>
          </a:prstGeom>
        </p:spPr>
      </p:pic>
    </p:spTree>
    <p:extLst>
      <p:ext uri="{BB962C8B-B14F-4D97-AF65-F5344CB8AC3E}">
        <p14:creationId xmlns:p14="http://schemas.microsoft.com/office/powerpoint/2010/main" val="141801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t>One-Way </a:t>
            </a:r>
            <a:r>
              <a:rPr lang="en" sz="2700" b="0" dirty="0"/>
              <a:t>Output</a:t>
            </a:r>
            <a:endParaRPr sz="2700" dirty="0"/>
          </a:p>
        </p:txBody>
      </p:sp>
      <mc:AlternateContent xmlns:mc="http://schemas.openxmlformats.org/markup-compatibility/2006" xmlns:a14="http://schemas.microsoft.com/office/drawing/2010/main">
        <mc:Choice Requires="a14">
          <p:sp>
            <p:nvSpPr>
              <p:cNvPr id="1936" name="Google Shape;1936;p32"/>
              <p:cNvSpPr txBox="1"/>
              <p:nvPr/>
            </p:nvSpPr>
            <p:spPr>
              <a:xfrm>
                <a:off x="613956" y="1421819"/>
                <a:ext cx="4335326" cy="265260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US" sz="1200" dirty="0">
                    <a:solidFill>
                      <a:schemeClr val="tx1"/>
                    </a:solidFill>
                    <a:latin typeface="Be Vietnam Pro" pitchFamily="2" charset="0"/>
                    <a:ea typeface="Actor"/>
                    <a:cs typeface="Actor"/>
                    <a:sym typeface="Actor"/>
                  </a:rPr>
                  <a:t>Two-Way Output weakens the effectiveness of MA-GP and slows down the convergence of the generator.</a:t>
                </a:r>
              </a:p>
              <a:p>
                <a:pPr lvl="0" algn="l" rtl="0">
                  <a:spcBef>
                    <a:spcPts val="0"/>
                  </a:spcBef>
                  <a:spcAft>
                    <a:spcPts val="0"/>
                  </a:spcAft>
                </a:pPr>
                <a:endParaRPr lang="en-US" sz="1200" dirty="0">
                  <a:solidFill>
                    <a:schemeClr val="dk1"/>
                  </a:solidFill>
                  <a:latin typeface="Be Vietnam Pro" pitchFamily="2" charset="0"/>
                  <a:ea typeface="Actor"/>
                  <a:cs typeface="Actor"/>
                  <a:sym typeface="Actor"/>
                </a:endParaRPr>
              </a:p>
              <a:p>
                <a:pPr marL="171450" lvl="0" indent="-171450">
                  <a:buFont typeface="Arial" panose="020B0604020202020204" pitchFamily="34" charset="0"/>
                  <a:buChar char="•"/>
                </a:pPr>
                <a14:m>
                  <m:oMath xmlns:m="http://schemas.openxmlformats.org/officeDocument/2006/math">
                    <m:r>
                      <a:rPr lang="en-US" sz="1200" i="1" smtClean="0">
                        <a:solidFill>
                          <a:schemeClr val="dk1"/>
                        </a:solidFill>
                        <a:latin typeface="Cambria Math" panose="02040503050406030204" pitchFamily="18" charset="0"/>
                        <a:sym typeface="Actor"/>
                      </a:rPr>
                      <m:t>𝛼</m:t>
                    </m:r>
                  </m:oMath>
                </a14:m>
                <a:r>
                  <a:rPr lang="en-US" sz="1200" dirty="0">
                    <a:solidFill>
                      <a:schemeClr val="dk1"/>
                    </a:solidFill>
                    <a:latin typeface="Be Vietnam Pro" pitchFamily="2" charset="0"/>
                    <a:ea typeface="Actor"/>
                    <a:cs typeface="Actor"/>
                    <a:sym typeface="Actor"/>
                  </a:rPr>
                  <a:t> pointing to the real and matching inputs after back propagation</a:t>
                </a:r>
              </a:p>
              <a:p>
                <a:pPr marL="171450" lvl="0" indent="-171450">
                  <a:buFont typeface="Arial" panose="020B0604020202020204" pitchFamily="34" charset="0"/>
                  <a:buChar char="•"/>
                </a:pPr>
                <a:r>
                  <a:rPr lang="en-US" sz="1200" dirty="0">
                    <a:solidFill>
                      <a:schemeClr val="dk1"/>
                    </a:solidFill>
                    <a:latin typeface="Be Vietnam Pro" pitchFamily="2" charset="0"/>
                    <a:ea typeface="Actor"/>
                    <a:cs typeface="Actor"/>
                    <a:sym typeface="Actor"/>
                  </a:rPr>
                  <a:t> the unconditional loss gives a gradient </a:t>
                </a:r>
                <a14:m>
                  <m:oMath xmlns:m="http://schemas.openxmlformats.org/officeDocument/2006/math">
                    <m:r>
                      <a:rPr lang="en-US" sz="1200" i="1" smtClean="0">
                        <a:solidFill>
                          <a:schemeClr val="dk1"/>
                        </a:solidFill>
                        <a:latin typeface="Cambria Math" panose="02040503050406030204" pitchFamily="18" charset="0"/>
                        <a:sym typeface="Actor"/>
                      </a:rPr>
                      <m:t>𝛽</m:t>
                    </m:r>
                  </m:oMath>
                </a14:m>
                <a:r>
                  <a:rPr lang="en-US" sz="1200" dirty="0">
                    <a:solidFill>
                      <a:schemeClr val="dk1"/>
                    </a:solidFill>
                    <a:latin typeface="Be Vietnam Pro" pitchFamily="2" charset="0"/>
                    <a:ea typeface="Actor"/>
                    <a:cs typeface="Actor"/>
                    <a:sym typeface="Actor"/>
                  </a:rPr>
                  <a:t> only pointing to the real images</a:t>
                </a:r>
              </a:p>
              <a:p>
                <a:pPr lvl="0"/>
                <a:endParaRPr lang="en-US" sz="1200" dirty="0">
                  <a:solidFill>
                    <a:schemeClr val="dk1"/>
                  </a:solidFill>
                  <a:latin typeface="Be Vietnam Pro" pitchFamily="2" charset="0"/>
                  <a:ea typeface="Actor"/>
                  <a:cs typeface="Actor"/>
                  <a:sym typeface="Actor"/>
                </a:endParaRPr>
              </a:p>
              <a:p>
                <a:pPr lvl="0"/>
                <a:r>
                  <a:rPr lang="en-US" sz="1200" b="1" dirty="0">
                    <a:solidFill>
                      <a:schemeClr val="dk1"/>
                    </a:solidFill>
                    <a:latin typeface="Be Vietnam Pro" pitchFamily="2" charset="0"/>
                    <a:ea typeface="Actor"/>
                    <a:cs typeface="Actor"/>
                    <a:sym typeface="Actor"/>
                  </a:rPr>
                  <a:t>The target of the generator: </a:t>
                </a:r>
                <a:r>
                  <a:rPr lang="en-US" sz="1200" dirty="0">
                    <a:solidFill>
                      <a:schemeClr val="dk1"/>
                    </a:solidFill>
                    <a:latin typeface="Be Vietnam Pro" pitchFamily="2" charset="0"/>
                    <a:ea typeface="Actor"/>
                    <a:cs typeface="Actor"/>
                    <a:sym typeface="Actor"/>
                  </a:rPr>
                  <a:t>synthesize real and text-matching images, the final gradient with deviation cannot well achieve text-image semantic consistency and slows down the convergence process of the generator </a:t>
                </a:r>
                <a:r>
                  <a:rPr lang="en-US" sz="1200" dirty="0">
                    <a:solidFill>
                      <a:schemeClr val="dk1"/>
                    </a:solidFill>
                    <a:latin typeface="Be Vietnam Pro" pitchFamily="2" charset="0"/>
                    <a:ea typeface="Actor"/>
                    <a:cs typeface="Actor"/>
                    <a:sym typeface="Wingdings" panose="05000000000000000000" pitchFamily="2" charset="2"/>
                  </a:rPr>
                  <a:t> </a:t>
                </a:r>
                <a:r>
                  <a:rPr lang="en-US" sz="1200" b="1" i="1" dirty="0">
                    <a:solidFill>
                      <a:schemeClr val="accent3"/>
                    </a:solidFill>
                    <a:latin typeface="Be Vietnam Pro" pitchFamily="2" charset="0"/>
                    <a:ea typeface="Actor"/>
                    <a:cs typeface="Actor"/>
                    <a:sym typeface="Wingdings" panose="05000000000000000000" pitchFamily="2" charset="2"/>
                  </a:rPr>
                  <a:t>One-Way Output</a:t>
                </a:r>
                <a:endParaRPr lang="en-US" sz="1200" b="1" i="1" dirty="0">
                  <a:solidFill>
                    <a:schemeClr val="accent3"/>
                  </a:solidFill>
                  <a:latin typeface="Be Vietnam Pro" pitchFamily="2" charset="0"/>
                  <a:ea typeface="Actor"/>
                  <a:cs typeface="Actor"/>
                  <a:sym typeface="Actor"/>
                </a:endParaRPr>
              </a:p>
              <a:p>
                <a:pPr lvl="0" algn="l" rtl="0">
                  <a:lnSpc>
                    <a:spcPct val="150000"/>
                  </a:lnSpc>
                  <a:spcBef>
                    <a:spcPts val="0"/>
                  </a:spcBef>
                  <a:spcAft>
                    <a:spcPts val="0"/>
                  </a:spcAft>
                </a:pPr>
                <a:endParaRPr lang="en-US" sz="1200" dirty="0">
                  <a:solidFill>
                    <a:schemeClr val="dk1"/>
                  </a:solidFill>
                  <a:latin typeface="Be Vietnam Pro" pitchFamily="2" charset="0"/>
                  <a:ea typeface="Actor"/>
                  <a:cs typeface="Actor"/>
                  <a:sym typeface="Actor"/>
                </a:endParaRPr>
              </a:p>
            </p:txBody>
          </p:sp>
        </mc:Choice>
        <mc:Fallback xmlns="">
          <p:sp>
            <p:nvSpPr>
              <p:cNvPr id="1936" name="Google Shape;1936;p32"/>
              <p:cNvSpPr txBox="1">
                <a:spLocks noRot="1" noChangeAspect="1" noMove="1" noResize="1" noEditPoints="1" noAdjustHandles="1" noChangeArrowheads="1" noChangeShapeType="1" noTextEdit="1"/>
              </p:cNvSpPr>
              <p:nvPr/>
            </p:nvSpPr>
            <p:spPr>
              <a:xfrm>
                <a:off x="613956" y="1421819"/>
                <a:ext cx="4335326" cy="2652605"/>
              </a:xfrm>
              <a:prstGeom prst="rect">
                <a:avLst/>
              </a:prstGeom>
              <a:blipFill>
                <a:blip r:embed="rId3"/>
                <a:stretch>
                  <a:fillRect l="-141" r="-422"/>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4D5599D6-9861-7898-8E9C-BB3D3FA6237F}"/>
              </a:ext>
            </a:extLst>
          </p:cNvPr>
          <p:cNvPicPr>
            <a:picLocks noChangeAspect="1"/>
          </p:cNvPicPr>
          <p:nvPr/>
        </p:nvPicPr>
        <p:blipFill>
          <a:blip r:embed="rId4"/>
          <a:stretch>
            <a:fillRect/>
          </a:stretch>
        </p:blipFill>
        <p:spPr>
          <a:xfrm>
            <a:off x="5079910" y="1124706"/>
            <a:ext cx="3762682" cy="3246830"/>
          </a:xfrm>
          <a:prstGeom prst="rect">
            <a:avLst/>
          </a:prstGeom>
        </p:spPr>
      </p:pic>
    </p:spTree>
    <p:extLst>
      <p:ext uri="{BB962C8B-B14F-4D97-AF65-F5344CB8AC3E}">
        <p14:creationId xmlns:p14="http://schemas.microsoft.com/office/powerpoint/2010/main" val="3739855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4"/>
        <p:cNvGrpSpPr/>
        <p:nvPr/>
      </p:nvGrpSpPr>
      <p:grpSpPr>
        <a:xfrm>
          <a:off x="0" y="0"/>
          <a:ext cx="0" cy="0"/>
          <a:chOff x="0" y="0"/>
          <a:chExt cx="0" cy="0"/>
        </a:xfrm>
      </p:grpSpPr>
      <p:sp>
        <p:nvSpPr>
          <p:cNvPr id="1935" name="Google Shape;1935;p32"/>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dirty="0"/>
              <a:t>One-Way </a:t>
            </a:r>
            <a:r>
              <a:rPr lang="en" sz="2700" b="0" dirty="0"/>
              <a:t>Output</a:t>
            </a:r>
            <a:endParaRPr sz="2700" dirty="0"/>
          </a:p>
        </p:txBody>
      </p:sp>
      <p:sp>
        <p:nvSpPr>
          <p:cNvPr id="1936" name="Google Shape;1936;p32"/>
          <p:cNvSpPr txBox="1"/>
          <p:nvPr/>
        </p:nvSpPr>
        <p:spPr>
          <a:xfrm>
            <a:off x="3866606" y="2016045"/>
            <a:ext cx="4258493" cy="2652605"/>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pPr>
            <a:r>
              <a:rPr lang="en-US" sz="1200" dirty="0">
                <a:solidFill>
                  <a:schemeClr val="dk1"/>
                </a:solidFill>
                <a:latin typeface="Be Vietnam Pro" pitchFamily="2" charset="0"/>
                <a:ea typeface="Actor"/>
                <a:cs typeface="Actor"/>
                <a:sym typeface="Actor"/>
              </a:rPr>
              <a:t>The discriminator concatenates the image feature and sentence vector, then outputs only one adversarial loss through two convolution layers. </a:t>
            </a:r>
          </a:p>
          <a:p>
            <a:pPr lvl="0" algn="l" rtl="0">
              <a:spcBef>
                <a:spcPts val="0"/>
              </a:spcBef>
              <a:spcAft>
                <a:spcPts val="0"/>
              </a:spcAft>
            </a:pPr>
            <a:endParaRPr lang="en-US" sz="1200" dirty="0">
              <a:solidFill>
                <a:schemeClr val="dk1"/>
              </a:solidFill>
              <a:latin typeface="Be Vietnam Pro" pitchFamily="2" charset="0"/>
              <a:ea typeface="Actor"/>
              <a:cs typeface="Actor"/>
              <a:sym typeface="Actor"/>
            </a:endParaRPr>
          </a:p>
          <a:p>
            <a:pPr lvl="0" algn="l" rtl="0">
              <a:spcBef>
                <a:spcPts val="0"/>
              </a:spcBef>
              <a:spcAft>
                <a:spcPts val="0"/>
              </a:spcAft>
            </a:pPr>
            <a:r>
              <a:rPr lang="en-US" sz="1200" dirty="0">
                <a:solidFill>
                  <a:schemeClr val="dk1"/>
                </a:solidFill>
                <a:latin typeface="Be Vietnam Pro" pitchFamily="2" charset="0"/>
                <a:ea typeface="Actor"/>
                <a:cs typeface="Actor"/>
                <a:sym typeface="Actor"/>
              </a:rPr>
              <a:t>Through the One-Way Output, we are able to</a:t>
            </a:r>
          </a:p>
          <a:p>
            <a:pPr lvl="0" algn="l" rtl="0">
              <a:spcBef>
                <a:spcPts val="0"/>
              </a:spcBef>
              <a:spcAft>
                <a:spcPts val="0"/>
              </a:spcAft>
            </a:pPr>
            <a:r>
              <a:rPr lang="en-US" sz="1200" dirty="0">
                <a:solidFill>
                  <a:schemeClr val="dk1"/>
                </a:solidFill>
                <a:latin typeface="Be Vietnam Pro" pitchFamily="2" charset="0"/>
                <a:ea typeface="Actor"/>
                <a:cs typeface="Actor"/>
                <a:sym typeface="Actor"/>
              </a:rPr>
              <a:t>make the single gradient γ pointed to the target data points (real and match) directly, which optimize and accelerate the convergence of the generator.</a:t>
            </a:r>
          </a:p>
        </p:txBody>
      </p:sp>
      <p:pic>
        <p:nvPicPr>
          <p:cNvPr id="3" name="Picture 2">
            <a:extLst>
              <a:ext uri="{FF2B5EF4-FFF2-40B4-BE49-F238E27FC236}">
                <a16:creationId xmlns:a16="http://schemas.microsoft.com/office/drawing/2014/main" id="{6E8C86B2-AF83-BF50-2069-048A119A8225}"/>
              </a:ext>
            </a:extLst>
          </p:cNvPr>
          <p:cNvPicPr>
            <a:picLocks noChangeAspect="1"/>
          </p:cNvPicPr>
          <p:nvPr/>
        </p:nvPicPr>
        <p:blipFill>
          <a:blip r:embed="rId3"/>
          <a:stretch>
            <a:fillRect/>
          </a:stretch>
        </p:blipFill>
        <p:spPr>
          <a:xfrm>
            <a:off x="1310349" y="1082470"/>
            <a:ext cx="1837800" cy="3292400"/>
          </a:xfrm>
          <a:prstGeom prst="rect">
            <a:avLst/>
          </a:prstGeom>
        </p:spPr>
      </p:pic>
    </p:spTree>
    <p:extLst>
      <p:ext uri="{BB962C8B-B14F-4D97-AF65-F5344CB8AC3E}">
        <p14:creationId xmlns:p14="http://schemas.microsoft.com/office/powerpoint/2010/main" val="1423184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sp>
        <p:nvSpPr>
          <p:cNvPr id="1728" name="Google Shape;1728;p30"/>
          <p:cNvSpPr txBox="1"/>
          <p:nvPr/>
        </p:nvSpPr>
        <p:spPr>
          <a:xfrm>
            <a:off x="2226600" y="4150921"/>
            <a:ext cx="46908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Actor"/>
                <a:ea typeface="Actor"/>
                <a:cs typeface="Actor"/>
                <a:sym typeface="Actor"/>
              </a:rPr>
              <a:t>Please keep this slide for attribution</a:t>
            </a:r>
            <a:endParaRPr sz="1000">
              <a:solidFill>
                <a:schemeClr val="dk1"/>
              </a:solidFill>
              <a:latin typeface="Actor"/>
              <a:ea typeface="Actor"/>
              <a:cs typeface="Actor"/>
              <a:sym typeface="Actor"/>
            </a:endParaRPr>
          </a:p>
        </p:txBody>
      </p:sp>
      <p:pic>
        <p:nvPicPr>
          <p:cNvPr id="5" name="Picture 4">
            <a:extLst>
              <a:ext uri="{FF2B5EF4-FFF2-40B4-BE49-F238E27FC236}">
                <a16:creationId xmlns:a16="http://schemas.microsoft.com/office/drawing/2014/main" id="{6B637C88-684A-BCBC-873A-0B724674CCE8}"/>
              </a:ext>
            </a:extLst>
          </p:cNvPr>
          <p:cNvPicPr>
            <a:picLocks noChangeAspect="1"/>
          </p:cNvPicPr>
          <p:nvPr/>
        </p:nvPicPr>
        <p:blipFill>
          <a:blip r:embed="rId3"/>
          <a:stretch>
            <a:fillRect/>
          </a:stretch>
        </p:blipFill>
        <p:spPr>
          <a:xfrm>
            <a:off x="2226600" y="3525372"/>
            <a:ext cx="4690800" cy="885949"/>
          </a:xfrm>
          <a:prstGeom prst="rect">
            <a:avLst/>
          </a:prstGeom>
        </p:spPr>
      </p:pic>
      <p:pic>
        <p:nvPicPr>
          <p:cNvPr id="2" name="Picture 1">
            <a:extLst>
              <a:ext uri="{FF2B5EF4-FFF2-40B4-BE49-F238E27FC236}">
                <a16:creationId xmlns:a16="http://schemas.microsoft.com/office/drawing/2014/main" id="{309FA0E8-2D72-5CEF-2C62-0E5981E4C3EC}"/>
              </a:ext>
            </a:extLst>
          </p:cNvPr>
          <p:cNvPicPr>
            <a:picLocks noChangeAspect="1"/>
          </p:cNvPicPr>
          <p:nvPr/>
        </p:nvPicPr>
        <p:blipFill>
          <a:blip r:embed="rId4"/>
          <a:stretch>
            <a:fillRect/>
          </a:stretch>
        </p:blipFill>
        <p:spPr>
          <a:xfrm>
            <a:off x="670410" y="1538420"/>
            <a:ext cx="5406930" cy="2210620"/>
          </a:xfrm>
          <a:prstGeom prst="rect">
            <a:avLst/>
          </a:prstGeom>
        </p:spPr>
      </p:pic>
    </p:spTree>
    <p:extLst>
      <p:ext uri="{BB962C8B-B14F-4D97-AF65-F5344CB8AC3E}">
        <p14:creationId xmlns:p14="http://schemas.microsoft.com/office/powerpoint/2010/main" val="2782849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p:sp>
        <p:nvSpPr>
          <p:cNvPr id="1660" name="Google Shape;1660;p25"/>
          <p:cNvSpPr txBox="1">
            <a:spLocks noGrp="1"/>
          </p:cNvSpPr>
          <p:nvPr>
            <p:ph type="subTitle" idx="2"/>
          </p:nvPr>
        </p:nvSpPr>
        <p:spPr>
          <a:xfrm>
            <a:off x="1024309" y="2864006"/>
            <a:ext cx="7095378" cy="1495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p:txBody>
      </p:sp>
      <p:sp>
        <p:nvSpPr>
          <p:cNvPr id="2" name="TextBox 1">
            <a:extLst>
              <a:ext uri="{FF2B5EF4-FFF2-40B4-BE49-F238E27FC236}">
                <a16:creationId xmlns:a16="http://schemas.microsoft.com/office/drawing/2014/main" id="{EFB35A6B-FA4B-6E19-FE4E-7F3F14A67E1C}"/>
              </a:ext>
            </a:extLst>
          </p:cNvPr>
          <p:cNvSpPr txBox="1"/>
          <p:nvPr/>
        </p:nvSpPr>
        <p:spPr>
          <a:xfrm>
            <a:off x="2331717" y="1277516"/>
            <a:ext cx="4480560" cy="338747"/>
          </a:xfrm>
          <a:prstGeom prst="rect">
            <a:avLst/>
          </a:prstGeom>
          <a:noFill/>
        </p:spPr>
        <p:txBody>
          <a:bodyPr wrap="square" rtlCol="0">
            <a:spAutoFit/>
          </a:bodyPr>
          <a:lstStyle/>
          <a:p>
            <a:pPr>
              <a:lnSpc>
                <a:spcPct val="150000"/>
              </a:lnSpc>
            </a:pPr>
            <a:r>
              <a:rPr lang="en-US" sz="1200" dirty="0">
                <a:latin typeface="Be Vietnam Pro" pitchFamily="2" charset="0"/>
              </a:rPr>
              <a:t>The generator of our DF-GAN consists of 7 </a:t>
            </a:r>
            <a:r>
              <a:rPr lang="en-US" sz="1200" dirty="0" err="1">
                <a:latin typeface="Be Vietnam Pro" pitchFamily="2" charset="0"/>
              </a:rPr>
              <a:t>UPBlocks</a:t>
            </a:r>
            <a:r>
              <a:rPr lang="en-US" sz="1200" dirty="0">
                <a:latin typeface="Be Vietnam Pro" pitchFamily="2" charset="0"/>
              </a:rPr>
              <a:t>.</a:t>
            </a:r>
          </a:p>
        </p:txBody>
      </p:sp>
      <p:pic>
        <p:nvPicPr>
          <p:cNvPr id="5" name="Picture 4">
            <a:extLst>
              <a:ext uri="{FF2B5EF4-FFF2-40B4-BE49-F238E27FC236}">
                <a16:creationId xmlns:a16="http://schemas.microsoft.com/office/drawing/2014/main" id="{A19A0958-0F1E-42EC-6B57-965EB10529BC}"/>
              </a:ext>
            </a:extLst>
          </p:cNvPr>
          <p:cNvPicPr>
            <a:picLocks noChangeAspect="1"/>
          </p:cNvPicPr>
          <p:nvPr/>
        </p:nvPicPr>
        <p:blipFill>
          <a:blip r:embed="rId3"/>
          <a:stretch>
            <a:fillRect/>
          </a:stretch>
        </p:blipFill>
        <p:spPr>
          <a:xfrm>
            <a:off x="1557741" y="1693923"/>
            <a:ext cx="6156992" cy="2974727"/>
          </a:xfrm>
          <a:prstGeom prst="rect">
            <a:avLst/>
          </a:prstGeom>
        </p:spPr>
      </p:pic>
    </p:spTree>
    <p:extLst>
      <p:ext uri="{BB962C8B-B14F-4D97-AF65-F5344CB8AC3E}">
        <p14:creationId xmlns:p14="http://schemas.microsoft.com/office/powerpoint/2010/main" val="1595743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p:sp>
        <p:nvSpPr>
          <p:cNvPr id="1660" name="Google Shape;1660;p25"/>
          <p:cNvSpPr txBox="1">
            <a:spLocks noGrp="1"/>
          </p:cNvSpPr>
          <p:nvPr>
            <p:ph type="subTitle" idx="2"/>
          </p:nvPr>
        </p:nvSpPr>
        <p:spPr>
          <a:xfrm>
            <a:off x="1024309" y="2864006"/>
            <a:ext cx="7095378" cy="1495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p:txBody>
      </p:sp>
      <p:pic>
        <p:nvPicPr>
          <p:cNvPr id="4" name="Picture 3">
            <a:extLst>
              <a:ext uri="{FF2B5EF4-FFF2-40B4-BE49-F238E27FC236}">
                <a16:creationId xmlns:a16="http://schemas.microsoft.com/office/drawing/2014/main" id="{4BC28B71-EC0F-8D11-0BC4-803B3E06125B}"/>
              </a:ext>
            </a:extLst>
          </p:cNvPr>
          <p:cNvPicPr>
            <a:picLocks noChangeAspect="1"/>
          </p:cNvPicPr>
          <p:nvPr/>
        </p:nvPicPr>
        <p:blipFill>
          <a:blip r:embed="rId3"/>
          <a:stretch>
            <a:fillRect/>
          </a:stretch>
        </p:blipFill>
        <p:spPr>
          <a:xfrm>
            <a:off x="680638" y="1445502"/>
            <a:ext cx="7782719" cy="2837008"/>
          </a:xfrm>
          <a:prstGeom prst="rect">
            <a:avLst/>
          </a:prstGeom>
        </p:spPr>
      </p:pic>
    </p:spTree>
    <p:extLst>
      <p:ext uri="{BB962C8B-B14F-4D97-AF65-F5344CB8AC3E}">
        <p14:creationId xmlns:p14="http://schemas.microsoft.com/office/powerpoint/2010/main" val="1570152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p:sp>
        <p:nvSpPr>
          <p:cNvPr id="1660" name="Google Shape;1660;p25"/>
          <p:cNvSpPr txBox="1">
            <a:spLocks noGrp="1"/>
          </p:cNvSpPr>
          <p:nvPr>
            <p:ph type="subTitle" idx="2"/>
          </p:nvPr>
        </p:nvSpPr>
        <p:spPr>
          <a:xfrm>
            <a:off x="1024309" y="2864006"/>
            <a:ext cx="7095378" cy="14955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sz="1200">
              <a:latin typeface="Be Vietnam Pro" pitchFamily="2" charset="0"/>
            </a:endParaRPr>
          </a:p>
          <a:p>
            <a:pPr marL="0" lvl="0" indent="0" algn="l" rtl="0">
              <a:spcBef>
                <a:spcPts val="0"/>
              </a:spcBef>
              <a:spcAft>
                <a:spcPts val="0"/>
              </a:spcAft>
              <a:buClr>
                <a:schemeClr val="dk1"/>
              </a:buClr>
              <a:buSzPts val="1100"/>
              <a:buFont typeface="Arial"/>
              <a:buNone/>
            </a:pPr>
            <a:endParaRPr lang="en-US" sz="1200">
              <a:latin typeface="Be Vietnam Pro" pitchFamily="2" charset="0"/>
            </a:endParaRPr>
          </a:p>
        </p:txBody>
      </p:sp>
      <p:sp>
        <p:nvSpPr>
          <p:cNvPr id="2" name="TextBox 1">
            <a:extLst>
              <a:ext uri="{FF2B5EF4-FFF2-40B4-BE49-F238E27FC236}">
                <a16:creationId xmlns:a16="http://schemas.microsoft.com/office/drawing/2014/main" id="{EFB35A6B-FA4B-6E19-FE4E-7F3F14A67E1C}"/>
              </a:ext>
            </a:extLst>
          </p:cNvPr>
          <p:cNvSpPr txBox="1"/>
          <p:nvPr/>
        </p:nvSpPr>
        <p:spPr>
          <a:xfrm>
            <a:off x="720001" y="1264029"/>
            <a:ext cx="8032114" cy="614977"/>
          </a:xfrm>
          <a:prstGeom prst="rect">
            <a:avLst/>
          </a:prstGeom>
          <a:noFill/>
        </p:spPr>
        <p:txBody>
          <a:bodyPr wrap="square" rtlCol="0">
            <a:spAutoFit/>
          </a:bodyPr>
          <a:lstStyle/>
          <a:p>
            <a:pPr>
              <a:lnSpc>
                <a:spcPct val="150000"/>
              </a:lnSpc>
            </a:pPr>
            <a:r>
              <a:rPr lang="en-US" sz="1200" dirty="0">
                <a:latin typeface="Be Vietnam Pro" pitchFamily="2" charset="0"/>
              </a:rPr>
              <a:t>For Affine transformation, adopt two MLPs (Multilayer Perceptron) to predict the language-conditioned channel-wise scaling parameters γ and shifting parameters θ from sentence vector e, respectively:</a:t>
            </a:r>
          </a:p>
        </p:txBody>
      </p:sp>
      <p:pic>
        <p:nvPicPr>
          <p:cNvPr id="5" name="Picture 4">
            <a:extLst>
              <a:ext uri="{FF2B5EF4-FFF2-40B4-BE49-F238E27FC236}">
                <a16:creationId xmlns:a16="http://schemas.microsoft.com/office/drawing/2014/main" id="{8AD0AE64-E5CD-D501-73B4-D80D782F7DF7}"/>
              </a:ext>
            </a:extLst>
          </p:cNvPr>
          <p:cNvPicPr>
            <a:picLocks noChangeAspect="1"/>
          </p:cNvPicPr>
          <p:nvPr/>
        </p:nvPicPr>
        <p:blipFill>
          <a:blip r:embed="rId3"/>
          <a:stretch>
            <a:fillRect/>
          </a:stretch>
        </p:blipFill>
        <p:spPr>
          <a:xfrm>
            <a:off x="2245280" y="2032165"/>
            <a:ext cx="4653439" cy="49465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6DE1F81-5B0E-76E1-53EF-9CCF9A08D1E4}"/>
                  </a:ext>
                </a:extLst>
              </p:cNvPr>
              <p:cNvSpPr txBox="1"/>
              <p:nvPr/>
            </p:nvSpPr>
            <p:spPr>
              <a:xfrm>
                <a:off x="720001" y="2696415"/>
                <a:ext cx="8032114" cy="899413"/>
              </a:xfrm>
              <a:prstGeom prst="rect">
                <a:avLst/>
              </a:prstGeom>
              <a:noFill/>
            </p:spPr>
            <p:txBody>
              <a:bodyPr wrap="square" rtlCol="0">
                <a:spAutoFit/>
              </a:bodyPr>
              <a:lstStyle/>
              <a:p>
                <a:pPr>
                  <a:lnSpc>
                    <a:spcPct val="150000"/>
                  </a:lnSpc>
                </a:pPr>
                <a:r>
                  <a:rPr lang="en-US" sz="1200" dirty="0">
                    <a:latin typeface="Be Vietnam Pro" pitchFamily="2" charset="0"/>
                  </a:rPr>
                  <a:t>For a given input feature map </a:t>
                </a:r>
                <a14:m>
                  <m:oMath xmlns:m="http://schemas.openxmlformats.org/officeDocument/2006/math">
                    <m:r>
                      <a:rPr lang="en-US" sz="1200" b="0" i="1" smtClean="0">
                        <a:latin typeface="Cambria Math" panose="02040503050406030204" pitchFamily="18" charset="0"/>
                      </a:rPr>
                      <m:t>𝑋</m:t>
                    </m:r>
                    <m:r>
                      <a:rPr lang="en-US" sz="1200"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dirty="0" smtClean="0">
                            <a:latin typeface="Cambria Math" panose="02040503050406030204" pitchFamily="18" charset="0"/>
                          </a:rPr>
                          <m:t>ℝ</m:t>
                        </m:r>
                      </m:e>
                      <m:sup>
                        <m:r>
                          <m:rPr>
                            <m:sty m:val="p"/>
                          </m:rPr>
                          <a:rPr lang="en-US" sz="1200" b="0" i="0" dirty="0" smtClean="0">
                            <a:latin typeface="Cambria Math" panose="02040503050406030204" pitchFamily="18" charset="0"/>
                          </a:rPr>
                          <m:t>B</m:t>
                        </m:r>
                        <m:r>
                          <a:rPr lang="en-US" sz="1200" b="0" i="0" dirty="0" smtClean="0">
                            <a:latin typeface="Cambria Math" panose="02040503050406030204" pitchFamily="18" charset="0"/>
                          </a:rPr>
                          <m:t> </m:t>
                        </m:r>
                        <m:r>
                          <m:rPr>
                            <m:sty m:val="p"/>
                          </m:rPr>
                          <a:rPr lang="en-US" sz="1200" b="0" i="0" dirty="0" smtClean="0">
                            <a:latin typeface="Cambria Math" panose="02040503050406030204" pitchFamily="18" charset="0"/>
                          </a:rPr>
                          <m:t>x</m:t>
                        </m:r>
                        <m:r>
                          <a:rPr lang="en-US" sz="1200" b="0" i="0" dirty="0" smtClean="0">
                            <a:latin typeface="Cambria Math" panose="02040503050406030204" pitchFamily="18" charset="0"/>
                          </a:rPr>
                          <m:t> </m:t>
                        </m:r>
                        <m:r>
                          <m:rPr>
                            <m:sty m:val="p"/>
                          </m:rPr>
                          <a:rPr lang="en-US" sz="1200" b="0" i="0" dirty="0" smtClean="0">
                            <a:latin typeface="Cambria Math" panose="02040503050406030204" pitchFamily="18" charset="0"/>
                          </a:rPr>
                          <m:t>C</m:t>
                        </m:r>
                        <m:r>
                          <a:rPr lang="en-US" sz="1200" b="0" i="0" dirty="0" smtClean="0">
                            <a:latin typeface="Cambria Math" panose="02040503050406030204" pitchFamily="18" charset="0"/>
                          </a:rPr>
                          <m:t> </m:t>
                        </m:r>
                        <m:r>
                          <m:rPr>
                            <m:sty m:val="p"/>
                          </m:rPr>
                          <a:rPr lang="en-US" sz="1200" b="0" i="0" dirty="0" smtClean="0">
                            <a:latin typeface="Cambria Math" panose="02040503050406030204" pitchFamily="18" charset="0"/>
                          </a:rPr>
                          <m:t>x</m:t>
                        </m:r>
                        <m:r>
                          <a:rPr lang="en-US" sz="1200" b="0" i="0" dirty="0" smtClean="0">
                            <a:latin typeface="Cambria Math" panose="02040503050406030204" pitchFamily="18" charset="0"/>
                          </a:rPr>
                          <m:t> </m:t>
                        </m:r>
                        <m:r>
                          <m:rPr>
                            <m:sty m:val="p"/>
                          </m:rPr>
                          <a:rPr lang="en-US" sz="1200" b="0" i="0" dirty="0" smtClean="0">
                            <a:latin typeface="Cambria Math" panose="02040503050406030204" pitchFamily="18" charset="0"/>
                          </a:rPr>
                          <m:t>H</m:t>
                        </m:r>
                        <m:r>
                          <a:rPr lang="en-US" sz="1200" b="0" i="0" dirty="0" smtClean="0">
                            <a:latin typeface="Cambria Math" panose="02040503050406030204" pitchFamily="18" charset="0"/>
                          </a:rPr>
                          <m:t> </m:t>
                        </m:r>
                        <m:r>
                          <m:rPr>
                            <m:sty m:val="p"/>
                          </m:rPr>
                          <a:rPr lang="en-US" sz="1200" b="0" i="0" dirty="0" smtClean="0">
                            <a:latin typeface="Cambria Math" panose="02040503050406030204" pitchFamily="18" charset="0"/>
                          </a:rPr>
                          <m:t>x</m:t>
                        </m:r>
                        <m:r>
                          <a:rPr lang="en-US" sz="1200" b="0" i="0" dirty="0" smtClean="0">
                            <a:latin typeface="Cambria Math" panose="02040503050406030204" pitchFamily="18" charset="0"/>
                          </a:rPr>
                          <m:t> </m:t>
                        </m:r>
                        <m:r>
                          <m:rPr>
                            <m:sty m:val="p"/>
                          </m:rPr>
                          <a:rPr lang="en-US" sz="1200" b="0" i="0" dirty="0" smtClean="0">
                            <a:latin typeface="Cambria Math" panose="02040503050406030204" pitchFamily="18" charset="0"/>
                          </a:rPr>
                          <m:t>W</m:t>
                        </m:r>
                      </m:sup>
                    </m:sSup>
                  </m:oMath>
                </a14:m>
                <a:r>
                  <a:rPr lang="en-US" sz="1200" dirty="0">
                    <a:latin typeface="Be Vietnam Pro" pitchFamily="2" charset="0"/>
                  </a:rPr>
                  <a:t>,  first conduct the channel-wise scaling operation on X with the scaling parameter γ, then apply the channel-wise shifting operation with the shifting parameter θ. Such a process can be expressed as follows:</a:t>
                </a:r>
              </a:p>
            </p:txBody>
          </p:sp>
        </mc:Choice>
        <mc:Fallback xmlns="">
          <p:sp>
            <p:nvSpPr>
              <p:cNvPr id="6" name="TextBox 5">
                <a:extLst>
                  <a:ext uri="{FF2B5EF4-FFF2-40B4-BE49-F238E27FC236}">
                    <a16:creationId xmlns:a16="http://schemas.microsoft.com/office/drawing/2014/main" id="{86DE1F81-5B0E-76E1-53EF-9CCF9A08D1E4}"/>
                  </a:ext>
                </a:extLst>
              </p:cNvPr>
              <p:cNvSpPr txBox="1">
                <a:spLocks noRot="1" noChangeAspect="1" noMove="1" noResize="1" noEditPoints="1" noAdjustHandles="1" noChangeArrowheads="1" noChangeShapeType="1" noTextEdit="1"/>
              </p:cNvSpPr>
              <p:nvPr/>
            </p:nvSpPr>
            <p:spPr>
              <a:xfrm>
                <a:off x="720001" y="2696415"/>
                <a:ext cx="8032114" cy="899413"/>
              </a:xfrm>
              <a:prstGeom prst="rect">
                <a:avLst/>
              </a:prstGeom>
              <a:blipFill>
                <a:blip r:embed="rId4"/>
                <a:stretch>
                  <a:fillRect b="-473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A439272-77C0-D672-3372-A085D0818BC4}"/>
              </a:ext>
            </a:extLst>
          </p:cNvPr>
          <p:cNvPicPr>
            <a:picLocks noChangeAspect="1"/>
          </p:cNvPicPr>
          <p:nvPr/>
        </p:nvPicPr>
        <p:blipFill>
          <a:blip r:embed="rId5"/>
          <a:stretch>
            <a:fillRect/>
          </a:stretch>
        </p:blipFill>
        <p:spPr>
          <a:xfrm>
            <a:off x="2497278" y="3760693"/>
            <a:ext cx="4477559" cy="598850"/>
          </a:xfrm>
          <a:prstGeom prst="rect">
            <a:avLst/>
          </a:prstGeom>
        </p:spPr>
      </p:pic>
    </p:spTree>
    <p:extLst>
      <p:ext uri="{BB962C8B-B14F-4D97-AF65-F5344CB8AC3E}">
        <p14:creationId xmlns:p14="http://schemas.microsoft.com/office/powerpoint/2010/main" val="16628081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p:sp>
        <p:nvSpPr>
          <p:cNvPr id="2" name="TextBox 1">
            <a:extLst>
              <a:ext uri="{FF2B5EF4-FFF2-40B4-BE49-F238E27FC236}">
                <a16:creationId xmlns:a16="http://schemas.microsoft.com/office/drawing/2014/main" id="{EFB35A6B-FA4B-6E19-FE4E-7F3F14A67E1C}"/>
              </a:ext>
            </a:extLst>
          </p:cNvPr>
          <p:cNvSpPr txBox="1"/>
          <p:nvPr/>
        </p:nvSpPr>
        <p:spPr>
          <a:xfrm>
            <a:off x="720000" y="1524961"/>
            <a:ext cx="4817199" cy="1723742"/>
          </a:xfrm>
          <a:prstGeom prst="rect">
            <a:avLst/>
          </a:prstGeom>
          <a:noFill/>
        </p:spPr>
        <p:txBody>
          <a:bodyPr wrap="square" rtlCol="0">
            <a:spAutoFit/>
          </a:bodyPr>
          <a:lstStyle/>
          <a:p>
            <a:pPr>
              <a:lnSpc>
                <a:spcPct val="150000"/>
              </a:lnSpc>
            </a:pPr>
            <a:r>
              <a:rPr lang="en-US" sz="1200" dirty="0">
                <a:latin typeface="Be Vietnam Pro" pitchFamily="2" charset="0"/>
              </a:rPr>
              <a:t>The Affine layer expands the conditional representation space of the generator.  </a:t>
            </a:r>
            <a:r>
              <a:rPr lang="en-US" sz="1200" b="1" dirty="0">
                <a:latin typeface="Be Vietnam Pro" pitchFamily="2" charset="0"/>
              </a:rPr>
              <a:t>However, the Affine Transformation is a linear transformation for each channel.</a:t>
            </a:r>
            <a:r>
              <a:rPr lang="en-US" sz="1200" dirty="0">
                <a:latin typeface="Be Vietnam Pro" pitchFamily="2" charset="0"/>
              </a:rPr>
              <a:t> </a:t>
            </a:r>
          </a:p>
          <a:p>
            <a:pPr marL="171450" indent="-171450">
              <a:lnSpc>
                <a:spcPct val="150000"/>
              </a:lnSpc>
              <a:buFont typeface="Wingdings" panose="05000000000000000000" pitchFamily="2" charset="2"/>
              <a:buChar char="à"/>
            </a:pPr>
            <a:r>
              <a:rPr lang="en-US" sz="1200" b="1" i="1" dirty="0">
                <a:latin typeface="Be Vietnam Pro" pitchFamily="2" charset="0"/>
                <a:sym typeface="Wingdings" panose="05000000000000000000" pitchFamily="2" charset="2"/>
              </a:rPr>
              <a:t>Limit the effectiveness of text-image fusion process.</a:t>
            </a:r>
          </a:p>
          <a:p>
            <a:pPr>
              <a:lnSpc>
                <a:spcPct val="150000"/>
              </a:lnSpc>
            </a:pPr>
            <a:endParaRPr lang="en-US" sz="1200" b="1" i="1" dirty="0">
              <a:latin typeface="Be Vietnam Pro" pitchFamily="2" charset="0"/>
              <a:sym typeface="Wingdings" panose="05000000000000000000" pitchFamily="2" charset="2"/>
            </a:endParaRPr>
          </a:p>
          <a:p>
            <a:pPr>
              <a:lnSpc>
                <a:spcPct val="150000"/>
              </a:lnSpc>
            </a:pPr>
            <a:endParaRPr lang="en-US" sz="1200" dirty="0">
              <a:latin typeface="Be Vietnam Pro" pitchFamily="2" charset="0"/>
            </a:endParaRPr>
          </a:p>
        </p:txBody>
      </p:sp>
      <p:pic>
        <p:nvPicPr>
          <p:cNvPr id="9" name="Picture 8">
            <a:extLst>
              <a:ext uri="{FF2B5EF4-FFF2-40B4-BE49-F238E27FC236}">
                <a16:creationId xmlns:a16="http://schemas.microsoft.com/office/drawing/2014/main" id="{EB3B800D-3178-164D-BC5B-F8C5A69B8495}"/>
              </a:ext>
            </a:extLst>
          </p:cNvPr>
          <p:cNvPicPr>
            <a:picLocks noChangeAspect="1"/>
          </p:cNvPicPr>
          <p:nvPr/>
        </p:nvPicPr>
        <p:blipFill>
          <a:blip r:embed="rId3"/>
          <a:stretch>
            <a:fillRect/>
          </a:stretch>
        </p:blipFill>
        <p:spPr>
          <a:xfrm>
            <a:off x="6356786" y="1524961"/>
            <a:ext cx="2067213" cy="3143689"/>
          </a:xfrm>
          <a:prstGeom prst="rect">
            <a:avLst/>
          </a:prstGeom>
        </p:spPr>
      </p:pic>
      <p:sp>
        <p:nvSpPr>
          <p:cNvPr id="10" name="TextBox 9">
            <a:extLst>
              <a:ext uri="{FF2B5EF4-FFF2-40B4-BE49-F238E27FC236}">
                <a16:creationId xmlns:a16="http://schemas.microsoft.com/office/drawing/2014/main" id="{830FEA38-32ED-B0C4-D1E3-3A4761095E54}"/>
              </a:ext>
            </a:extLst>
          </p:cNvPr>
          <p:cNvSpPr txBox="1"/>
          <p:nvPr/>
        </p:nvSpPr>
        <p:spPr>
          <a:xfrm>
            <a:off x="720000" y="2987771"/>
            <a:ext cx="4614000" cy="1169744"/>
          </a:xfrm>
          <a:prstGeom prst="rect">
            <a:avLst/>
          </a:prstGeom>
          <a:noFill/>
        </p:spPr>
        <p:txBody>
          <a:bodyPr wrap="square" rtlCol="0">
            <a:spAutoFit/>
          </a:bodyPr>
          <a:lstStyle/>
          <a:p>
            <a:pPr>
              <a:lnSpc>
                <a:spcPct val="150000"/>
              </a:lnSpc>
            </a:pPr>
            <a:r>
              <a:rPr lang="en-US" sz="1200" b="1" dirty="0">
                <a:solidFill>
                  <a:schemeClr val="accent3"/>
                </a:solidFill>
                <a:latin typeface="Be Vietnam Pro" pitchFamily="2" charset="0"/>
              </a:rPr>
              <a:t>Solution:  </a:t>
            </a:r>
            <a:r>
              <a:rPr lang="en-US" sz="1200" dirty="0">
                <a:latin typeface="Be Vietnam Pro" pitchFamily="2" charset="0"/>
              </a:rPr>
              <a:t>add a </a:t>
            </a:r>
            <a:r>
              <a:rPr lang="en-US" sz="1200" dirty="0" err="1">
                <a:latin typeface="Be Vietnam Pro" pitchFamily="2" charset="0"/>
              </a:rPr>
              <a:t>ReLU</a:t>
            </a:r>
            <a:r>
              <a:rPr lang="en-US" sz="1200" dirty="0">
                <a:latin typeface="Be Vietnam Pro" pitchFamily="2" charset="0"/>
              </a:rPr>
              <a:t> layer between 2 Affine layer</a:t>
            </a:r>
          </a:p>
          <a:p>
            <a:pPr>
              <a:lnSpc>
                <a:spcPct val="150000"/>
              </a:lnSpc>
            </a:pPr>
            <a:r>
              <a:rPr lang="en-US" sz="1200" dirty="0">
                <a:latin typeface="Be Vietnam Pro" pitchFamily="2" charset="0"/>
                <a:sym typeface="Wingdings" panose="05000000000000000000" pitchFamily="2" charset="2"/>
              </a:rPr>
              <a:t>-&gt; Brings the nonlinearity into the fusion process</a:t>
            </a:r>
          </a:p>
          <a:p>
            <a:pPr>
              <a:lnSpc>
                <a:spcPct val="150000"/>
              </a:lnSpc>
            </a:pPr>
            <a:endParaRPr lang="en-US" sz="1200" b="1" i="1" dirty="0">
              <a:latin typeface="Be Vietnam Pro" pitchFamily="2" charset="0"/>
              <a:sym typeface="Wingdings" panose="05000000000000000000" pitchFamily="2" charset="2"/>
            </a:endParaRPr>
          </a:p>
          <a:p>
            <a:pPr>
              <a:lnSpc>
                <a:spcPct val="150000"/>
              </a:lnSpc>
            </a:pPr>
            <a:endParaRPr lang="en-US" sz="1200" dirty="0">
              <a:latin typeface="Be Vietnam Pro" pitchFamily="2" charset="0"/>
            </a:endParaRPr>
          </a:p>
        </p:txBody>
      </p:sp>
    </p:spTree>
    <p:extLst>
      <p:ext uri="{BB962C8B-B14F-4D97-AF65-F5344CB8AC3E}">
        <p14:creationId xmlns:p14="http://schemas.microsoft.com/office/powerpoint/2010/main" val="3292616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p:sp>
        <p:nvSpPr>
          <p:cNvPr id="2" name="TextBox 1">
            <a:extLst>
              <a:ext uri="{FF2B5EF4-FFF2-40B4-BE49-F238E27FC236}">
                <a16:creationId xmlns:a16="http://schemas.microsoft.com/office/drawing/2014/main" id="{EFB35A6B-FA4B-6E19-FE4E-7F3F14A67E1C}"/>
              </a:ext>
            </a:extLst>
          </p:cNvPr>
          <p:cNvSpPr txBox="1"/>
          <p:nvPr/>
        </p:nvSpPr>
        <p:spPr>
          <a:xfrm>
            <a:off x="720000" y="1238629"/>
            <a:ext cx="8032114" cy="615746"/>
          </a:xfrm>
          <a:prstGeom prst="rect">
            <a:avLst/>
          </a:prstGeom>
          <a:noFill/>
        </p:spPr>
        <p:txBody>
          <a:bodyPr wrap="square" rtlCol="0">
            <a:spAutoFit/>
          </a:bodyPr>
          <a:lstStyle/>
          <a:p>
            <a:pPr>
              <a:lnSpc>
                <a:spcPct val="150000"/>
              </a:lnSpc>
            </a:pPr>
            <a:r>
              <a:rPr lang="en-US" sz="1200" b="1" i="1" dirty="0" err="1">
                <a:latin typeface="Be Vietnam Pro" pitchFamily="2" charset="0"/>
              </a:rPr>
              <a:t>DFBlock</a:t>
            </a:r>
            <a:r>
              <a:rPr lang="en-US" sz="1200" b="1" i="1" dirty="0">
                <a:latin typeface="Be Vietnam Pro" pitchFamily="2" charset="0"/>
              </a:rPr>
              <a:t> </a:t>
            </a:r>
            <a:r>
              <a:rPr lang="en-US" sz="1200" dirty="0">
                <a:latin typeface="Be Vietnam Pro" pitchFamily="2" charset="0"/>
              </a:rPr>
              <a:t>is partly inspired by </a:t>
            </a:r>
            <a:r>
              <a:rPr lang="en-US" sz="1200" b="1" i="1" dirty="0">
                <a:latin typeface="Be Vietnam Pro" pitchFamily="2" charset="0"/>
              </a:rPr>
              <a:t>Conditional Batch Normalization (CBN)</a:t>
            </a:r>
            <a:r>
              <a:rPr lang="en-US" sz="1200" dirty="0">
                <a:latin typeface="Be Vietnam Pro" pitchFamily="2" charset="0"/>
              </a:rPr>
              <a:t> and </a:t>
            </a:r>
            <a:r>
              <a:rPr lang="en-US" sz="1200" b="1" i="1" dirty="0">
                <a:latin typeface="Be Vietnam Pro" pitchFamily="2" charset="0"/>
              </a:rPr>
              <a:t>Adaptive Instance Normalization (</a:t>
            </a:r>
            <a:r>
              <a:rPr lang="en-US" sz="1200" b="1" i="1" dirty="0" err="1">
                <a:latin typeface="Be Vietnam Pro" pitchFamily="2" charset="0"/>
              </a:rPr>
              <a:t>AdaIN</a:t>
            </a:r>
            <a:r>
              <a:rPr lang="en-US" sz="1200" b="1" i="1" dirty="0">
                <a:latin typeface="Be Vietnam Pro" pitchFamily="2" charset="0"/>
              </a:rPr>
              <a:t>) </a:t>
            </a:r>
            <a:r>
              <a:rPr lang="en-US" sz="1200" dirty="0">
                <a:latin typeface="Be Vietnam Pro" pitchFamily="2" charset="0"/>
              </a:rPr>
              <a:t>which contain the Affine transformation.</a:t>
            </a:r>
          </a:p>
        </p:txBody>
      </p:sp>
      <p:sp>
        <p:nvSpPr>
          <p:cNvPr id="4" name="Subtitle 3">
            <a:extLst>
              <a:ext uri="{FF2B5EF4-FFF2-40B4-BE49-F238E27FC236}">
                <a16:creationId xmlns:a16="http://schemas.microsoft.com/office/drawing/2014/main" id="{340468CB-3243-4A1B-D9E4-1CC8E426DDBB}"/>
              </a:ext>
            </a:extLst>
          </p:cNvPr>
          <p:cNvSpPr>
            <a:spLocks noGrp="1"/>
          </p:cNvSpPr>
          <p:nvPr>
            <p:ph type="subTitle" idx="2"/>
          </p:nvPr>
        </p:nvSpPr>
        <p:spPr>
          <a:xfrm>
            <a:off x="720000" y="2042154"/>
            <a:ext cx="7704000" cy="1909875"/>
          </a:xfrm>
        </p:spPr>
        <p:txBody>
          <a:bodyPr/>
          <a:lstStyle/>
          <a:p>
            <a:pPr>
              <a:buFont typeface="Arial" panose="020B0604020202020204" pitchFamily="34" charset="0"/>
              <a:buChar char="•"/>
            </a:pPr>
            <a:r>
              <a:rPr lang="en-US" sz="1100" dirty="0">
                <a:latin typeface="Be Vietnam Pro" pitchFamily="2" charset="0"/>
              </a:rPr>
              <a:t>Harm De Vries, Florian </a:t>
            </a:r>
            <a:r>
              <a:rPr lang="en-US" sz="1100" dirty="0" err="1">
                <a:latin typeface="Be Vietnam Pro" pitchFamily="2" charset="0"/>
              </a:rPr>
              <a:t>Strub</a:t>
            </a:r>
            <a:r>
              <a:rPr lang="en-US" sz="1100" dirty="0">
                <a:latin typeface="Be Vietnam Pro" pitchFamily="2" charset="0"/>
              </a:rPr>
              <a:t>, </a:t>
            </a:r>
            <a:r>
              <a:rPr lang="en-US" sz="1100" dirty="0" err="1">
                <a:latin typeface="Be Vietnam Pro" pitchFamily="2" charset="0"/>
              </a:rPr>
              <a:t>Jer</a:t>
            </a:r>
            <a:r>
              <a:rPr lang="en-US" sz="1100" dirty="0">
                <a:latin typeface="Be Vietnam Pro" pitchFamily="2" charset="0"/>
              </a:rPr>
              <a:t>´ </a:t>
            </a:r>
            <a:r>
              <a:rPr lang="en-US" sz="1100" dirty="0" err="1">
                <a:latin typeface="Be Vietnam Pro" pitchFamily="2" charset="0"/>
              </a:rPr>
              <a:t>emie</a:t>
            </a:r>
            <a:r>
              <a:rPr lang="en-US" sz="1100" dirty="0">
                <a:latin typeface="Be Vietnam Pro" pitchFamily="2" charset="0"/>
              </a:rPr>
              <a:t> Mary, Hugo Larochelle, Olivier </a:t>
            </a:r>
            <a:r>
              <a:rPr lang="en-US" sz="1100" dirty="0" err="1">
                <a:latin typeface="Be Vietnam Pro" pitchFamily="2" charset="0"/>
              </a:rPr>
              <a:t>Pietquin</a:t>
            </a:r>
            <a:r>
              <a:rPr lang="en-US" sz="1100" dirty="0">
                <a:latin typeface="Be Vietnam Pro" pitchFamily="2" charset="0"/>
              </a:rPr>
              <a:t>, and Aaron C Courville. </a:t>
            </a:r>
            <a:r>
              <a:rPr lang="en-US" sz="1100" b="1" i="1" dirty="0">
                <a:solidFill>
                  <a:schemeClr val="accent3"/>
                </a:solidFill>
                <a:latin typeface="Be Vietnam Pro" pitchFamily="2" charset="0"/>
              </a:rPr>
              <a:t>Modulating early visual processing by language.</a:t>
            </a:r>
            <a:r>
              <a:rPr lang="en-US" sz="1100" dirty="0">
                <a:latin typeface="Be Vietnam Pro" pitchFamily="2" charset="0"/>
              </a:rPr>
              <a:t> In Advances in Neural Information Processing Systems, pages 6594–6604, 2017 </a:t>
            </a:r>
          </a:p>
          <a:p>
            <a:pPr>
              <a:buFont typeface="Arial" panose="020B0604020202020204" pitchFamily="34" charset="0"/>
              <a:buChar char="•"/>
            </a:pPr>
            <a:r>
              <a:rPr lang="en-US" sz="1100" dirty="0" err="1">
                <a:latin typeface="Be Vietnam Pro" pitchFamily="2" charset="0"/>
              </a:rPr>
              <a:t>Xun</a:t>
            </a:r>
            <a:r>
              <a:rPr lang="en-US" sz="1100" dirty="0">
                <a:latin typeface="Be Vietnam Pro" pitchFamily="2" charset="0"/>
              </a:rPr>
              <a:t> Huang and Serge </a:t>
            </a:r>
            <a:r>
              <a:rPr lang="en-US" sz="1100" dirty="0" err="1">
                <a:latin typeface="Be Vietnam Pro" pitchFamily="2" charset="0"/>
              </a:rPr>
              <a:t>Belongie</a:t>
            </a:r>
            <a:r>
              <a:rPr lang="en-US" sz="1100" dirty="0">
                <a:latin typeface="Be Vietnam Pro" pitchFamily="2" charset="0"/>
              </a:rPr>
              <a:t>. </a:t>
            </a:r>
            <a:r>
              <a:rPr lang="en-US" sz="1100" b="1" i="1" dirty="0">
                <a:solidFill>
                  <a:schemeClr val="accent3"/>
                </a:solidFill>
                <a:latin typeface="Be Vietnam Pro" pitchFamily="2" charset="0"/>
              </a:rPr>
              <a:t>Arbitrary style transfer in real-time with adaptive instance normalization</a:t>
            </a:r>
            <a:r>
              <a:rPr lang="en-US" sz="1100" dirty="0">
                <a:latin typeface="Be Vietnam Pro" pitchFamily="2" charset="0"/>
              </a:rPr>
              <a:t>. In Proceedings of the IEEE International Conference on Computer Vision, pages 1501–1510, 2017 </a:t>
            </a:r>
          </a:p>
          <a:p>
            <a:pPr>
              <a:buFont typeface="Arial" panose="020B0604020202020204" pitchFamily="34" charset="0"/>
              <a:buChar char="•"/>
            </a:pPr>
            <a:r>
              <a:rPr lang="en-US" sz="1100" dirty="0">
                <a:latin typeface="Be Vietnam Pro" pitchFamily="2" charset="0"/>
              </a:rPr>
              <a:t>Sergey </a:t>
            </a:r>
            <a:r>
              <a:rPr lang="en-US" sz="1100" dirty="0" err="1">
                <a:latin typeface="Be Vietnam Pro" pitchFamily="2" charset="0"/>
              </a:rPr>
              <a:t>Ioffe</a:t>
            </a:r>
            <a:r>
              <a:rPr lang="en-US" sz="1100" dirty="0">
                <a:latin typeface="Be Vietnam Pro" pitchFamily="2" charset="0"/>
              </a:rPr>
              <a:t> and Christian </a:t>
            </a:r>
            <a:r>
              <a:rPr lang="en-US" sz="1100" dirty="0" err="1">
                <a:latin typeface="Be Vietnam Pro" pitchFamily="2" charset="0"/>
              </a:rPr>
              <a:t>Szegedy</a:t>
            </a:r>
            <a:r>
              <a:rPr lang="en-US" sz="1100" dirty="0">
                <a:latin typeface="Be Vietnam Pro" pitchFamily="2" charset="0"/>
              </a:rPr>
              <a:t>. </a:t>
            </a:r>
            <a:r>
              <a:rPr lang="en-US" sz="1100" b="1" i="1" dirty="0">
                <a:solidFill>
                  <a:schemeClr val="accent3"/>
                </a:solidFill>
                <a:latin typeface="Be Vietnam Pro" pitchFamily="2" charset="0"/>
              </a:rPr>
              <a:t>Batch normalization: Accelerating deep network training by reducing internal covariate shift</a:t>
            </a:r>
            <a:r>
              <a:rPr lang="en-US" sz="1100" dirty="0">
                <a:latin typeface="Be Vietnam Pro" pitchFamily="2" charset="0"/>
              </a:rPr>
              <a:t>. In International Conference on Machine Learning, 2015. </a:t>
            </a:r>
          </a:p>
        </p:txBody>
      </p:sp>
      <p:sp>
        <p:nvSpPr>
          <p:cNvPr id="6" name="TextBox 5">
            <a:extLst>
              <a:ext uri="{FF2B5EF4-FFF2-40B4-BE49-F238E27FC236}">
                <a16:creationId xmlns:a16="http://schemas.microsoft.com/office/drawing/2014/main" id="{4D0FF85F-BBFD-4078-3B31-054C431DCF7F}"/>
              </a:ext>
            </a:extLst>
          </p:cNvPr>
          <p:cNvSpPr txBox="1"/>
          <p:nvPr/>
        </p:nvSpPr>
        <p:spPr>
          <a:xfrm>
            <a:off x="4108450" y="212725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286086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8B326A-AA4B-F9C2-41EA-5B52F4B5E645}"/>
                  </a:ext>
                </a:extLst>
              </p:cNvPr>
              <p:cNvSpPr txBox="1"/>
              <p:nvPr/>
            </p:nvSpPr>
            <p:spPr>
              <a:xfrm>
                <a:off x="999400" y="1904812"/>
                <a:ext cx="3852000" cy="1938992"/>
              </a:xfrm>
              <a:prstGeom prst="rect">
                <a:avLst/>
              </a:prstGeom>
              <a:noFill/>
            </p:spPr>
            <p:txBody>
              <a:bodyPr wrap="square">
                <a:spAutoFit/>
              </a:bodyPr>
              <a:lstStyle/>
              <a:p>
                <a:r>
                  <a:rPr lang="en-US" sz="1200" dirty="0">
                    <a:latin typeface="Be Vietnam Pro" pitchFamily="2" charset="0"/>
                  </a:rPr>
                  <a:t> However, </a:t>
                </a:r>
                <a:r>
                  <a:rPr lang="en-US" sz="1200" b="1" i="1" dirty="0">
                    <a:latin typeface="Be Vietnam Pro" pitchFamily="2" charset="0"/>
                  </a:rPr>
                  <a:t>both CBN and </a:t>
                </a:r>
                <a:r>
                  <a:rPr lang="en-US" sz="1200" b="1" i="1" dirty="0" err="1">
                    <a:latin typeface="Be Vietnam Pro" pitchFamily="2" charset="0"/>
                  </a:rPr>
                  <a:t>AdaIN</a:t>
                </a:r>
                <a:r>
                  <a:rPr lang="en-US" sz="1200" b="1" i="1" dirty="0">
                    <a:latin typeface="Be Vietnam Pro" pitchFamily="2" charset="0"/>
                  </a:rPr>
                  <a:t> employ normalization layers</a:t>
                </a:r>
                <a:r>
                  <a:rPr lang="en-US" sz="1200" dirty="0">
                    <a:latin typeface="Be Vietnam Pro" pitchFamily="2" charset="0"/>
                  </a:rPr>
                  <a:t>, which transform the feature maps into the normal distribution.</a:t>
                </a:r>
              </a:p>
              <a:p>
                <a:endParaRPr lang="en-US" sz="1200" dirty="0">
                  <a:latin typeface="Be Vietnam Pro" pitchFamily="2" charset="0"/>
                </a:endParaRPr>
              </a:p>
              <a:p>
                <a:r>
                  <a:rPr lang="en-US" sz="1200" dirty="0">
                    <a:latin typeface="Be Vietnam Pro" pitchFamily="2" charset="0"/>
                  </a:rPr>
                  <a:t> It generates an </a:t>
                </a:r>
                <a:r>
                  <a:rPr lang="en-US" sz="1200" b="1" i="1" dirty="0">
                    <a:latin typeface="Be Vietnam Pro" pitchFamily="2" charset="0"/>
                  </a:rPr>
                  <a:t>opposite effect </a:t>
                </a:r>
                <a:r>
                  <a:rPr lang="en-US" sz="1200" dirty="0">
                    <a:latin typeface="Be Vietnam Pro" pitchFamily="2" charset="0"/>
                  </a:rPr>
                  <a:t>to the Affine Transformation which is expected to </a:t>
                </a:r>
                <a:r>
                  <a:rPr lang="en-US" sz="1200" b="1" i="1" dirty="0">
                    <a:latin typeface="Be Vietnam Pro" pitchFamily="2" charset="0"/>
                  </a:rPr>
                  <a:t>increase the distance between different samples</a:t>
                </a:r>
              </a:p>
              <a:p>
                <a:endParaRPr lang="en-US" sz="1200" b="1" i="1" dirty="0">
                  <a:latin typeface="Be Vietnam Pro" pitchFamily="2" charset="0"/>
                </a:endParaRPr>
              </a:p>
              <a:p>
                <a14:m>
                  <m:oMath xmlns:m="http://schemas.openxmlformats.org/officeDocument/2006/math">
                    <m:r>
                      <a:rPr lang="en-US" sz="1200" b="1" i="1" smtClean="0">
                        <a:solidFill>
                          <a:schemeClr val="accent3"/>
                        </a:solidFill>
                        <a:latin typeface="Cambria Math" panose="02040503050406030204" pitchFamily="18" charset="0"/>
                      </a:rPr>
                      <m:t>→</m:t>
                    </m:r>
                  </m:oMath>
                </a14:m>
                <a:r>
                  <a:rPr lang="en-US" sz="1200" b="1" dirty="0">
                    <a:solidFill>
                      <a:schemeClr val="accent3"/>
                    </a:solidFill>
                    <a:latin typeface="Be Vietnam Pro" pitchFamily="2" charset="0"/>
                  </a:rPr>
                  <a:t>  remove the normalization process</a:t>
                </a:r>
              </a:p>
              <a:p>
                <a:endParaRPr lang="en-US" sz="1200" dirty="0">
                  <a:latin typeface="Be Vietnam Pro" pitchFamily="2" charset="0"/>
                </a:endParaRPr>
              </a:p>
            </p:txBody>
          </p:sp>
        </mc:Choice>
        <mc:Fallback xmlns="">
          <p:sp>
            <p:nvSpPr>
              <p:cNvPr id="9" name="TextBox 8">
                <a:extLst>
                  <a:ext uri="{FF2B5EF4-FFF2-40B4-BE49-F238E27FC236}">
                    <a16:creationId xmlns:a16="http://schemas.microsoft.com/office/drawing/2014/main" id="{3D8B326A-AA4B-F9C2-41EA-5B52F4B5E645}"/>
                  </a:ext>
                </a:extLst>
              </p:cNvPr>
              <p:cNvSpPr txBox="1">
                <a:spLocks noRot="1" noChangeAspect="1" noMove="1" noResize="1" noEditPoints="1" noAdjustHandles="1" noChangeArrowheads="1" noChangeShapeType="1" noTextEdit="1"/>
              </p:cNvSpPr>
              <p:nvPr/>
            </p:nvSpPr>
            <p:spPr>
              <a:xfrm>
                <a:off x="999400" y="1904812"/>
                <a:ext cx="3852000" cy="1938992"/>
              </a:xfrm>
              <a:prstGeom prst="rect">
                <a:avLst/>
              </a:prstGeom>
              <a:blipFill>
                <a:blip r:embed="rId3"/>
                <a:stretch>
                  <a:fillRect l="-158"/>
                </a:stretch>
              </a:blipFill>
            </p:spPr>
            <p:txBody>
              <a:bodyPr/>
              <a:lstStyle/>
              <a:p>
                <a:r>
                  <a:rPr lang="en-US">
                    <a:noFill/>
                  </a:rPr>
                  <a:t> </a:t>
                </a:r>
              </a:p>
            </p:txBody>
          </p:sp>
        </mc:Fallback>
      </mc:AlternateContent>
      <p:pic>
        <p:nvPicPr>
          <p:cNvPr id="11" name="Picture 10" descr="A cartoon of a person holding glasses&#10;&#10;Description automatically generated">
            <a:extLst>
              <a:ext uri="{FF2B5EF4-FFF2-40B4-BE49-F238E27FC236}">
                <a16:creationId xmlns:a16="http://schemas.microsoft.com/office/drawing/2014/main" id="{330DCFE4-75F4-E29D-7BB9-940A425F0595}"/>
              </a:ext>
            </a:extLst>
          </p:cNvPr>
          <p:cNvPicPr>
            <a:picLocks noChangeAspect="1"/>
          </p:cNvPicPr>
          <p:nvPr/>
        </p:nvPicPr>
        <p:blipFill>
          <a:blip r:embed="rId4"/>
          <a:stretch>
            <a:fillRect/>
          </a:stretch>
        </p:blipFill>
        <p:spPr>
          <a:xfrm>
            <a:off x="5312500" y="1318558"/>
            <a:ext cx="3111500" cy="3111500"/>
          </a:xfrm>
          <a:prstGeom prst="rect">
            <a:avLst/>
          </a:prstGeom>
        </p:spPr>
      </p:pic>
    </p:spTree>
    <p:extLst>
      <p:ext uri="{BB962C8B-B14F-4D97-AF65-F5344CB8AC3E}">
        <p14:creationId xmlns:p14="http://schemas.microsoft.com/office/powerpoint/2010/main" val="1313694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b="0"/>
          </a:p>
        </p:txBody>
      </p:sp>
      <p:sp>
        <p:nvSpPr>
          <p:cNvPr id="1673" name="Google Shape;1673;p27"/>
          <p:cNvSpPr txBox="1">
            <a:spLocks noGrp="1"/>
          </p:cNvSpPr>
          <p:nvPr>
            <p:ph type="subTitle" idx="1"/>
          </p:nvPr>
        </p:nvSpPr>
        <p:spPr>
          <a:xfrm>
            <a:off x="993385" y="1394460"/>
            <a:ext cx="4157735" cy="2790000"/>
          </a:xfrm>
          <a:prstGeom prst="rect">
            <a:avLst/>
          </a:prstGeom>
        </p:spPr>
        <p:txBody>
          <a:bodyPr spcFirstLastPara="1" wrap="square" lIns="91425" tIns="91425" rIns="91425" bIns="91425" anchor="t" anchorCtr="0">
            <a:noAutofit/>
          </a:bodyPr>
          <a:lstStyle/>
          <a:p>
            <a:pPr marL="171450" indent="-171450">
              <a:buSzPts val="1100"/>
            </a:pPr>
            <a:endParaRPr lang="en-US">
              <a:latin typeface="Be Vietnam Pro" pitchFamily="2" charset="0"/>
            </a:endParaRPr>
          </a:p>
          <a:p>
            <a:pPr marL="0" indent="0">
              <a:buSzPts val="1100"/>
              <a:buNone/>
            </a:pPr>
            <a:r>
              <a:rPr lang="en-US">
                <a:latin typeface="Be Vietnam Pro" pitchFamily="2" charset="0"/>
              </a:rPr>
              <a:t>Two major challenges for text-to-image synthesis are:</a:t>
            </a:r>
          </a:p>
          <a:p>
            <a:pPr marL="0" indent="0">
              <a:buSzPts val="1100"/>
              <a:buNone/>
            </a:pPr>
            <a:endParaRPr lang="en-US">
              <a:latin typeface="Be Vietnam Pro" pitchFamily="2" charset="0"/>
            </a:endParaRPr>
          </a:p>
          <a:p>
            <a:pPr marL="285750" indent="-285750">
              <a:buSzPts val="1100"/>
              <a:buFont typeface="Arial" panose="020B0604020202020204" pitchFamily="34" charset="0"/>
              <a:buChar char="•"/>
            </a:pPr>
            <a:r>
              <a:rPr lang="en-US" b="1" i="1">
                <a:latin typeface="Be Vietnam Pro" pitchFamily="2" charset="0"/>
              </a:rPr>
              <a:t>Authenticity</a:t>
            </a:r>
            <a:r>
              <a:rPr lang="en-US">
                <a:latin typeface="Be Vietnam Pro" pitchFamily="2" charset="0"/>
              </a:rPr>
              <a:t> of the generated image</a:t>
            </a:r>
          </a:p>
          <a:p>
            <a:pPr marL="0" indent="0">
              <a:buSzPts val="1100"/>
              <a:buNone/>
            </a:pPr>
            <a:endParaRPr lang="en-US">
              <a:latin typeface="Be Vietnam Pro" pitchFamily="2" charset="0"/>
            </a:endParaRPr>
          </a:p>
          <a:p>
            <a:pPr marL="285750" indent="-285750">
              <a:buSzPts val="1100"/>
              <a:buFont typeface="Arial" panose="020B0604020202020204" pitchFamily="34" charset="0"/>
              <a:buChar char="•"/>
            </a:pPr>
            <a:r>
              <a:rPr lang="en-US">
                <a:latin typeface="Be Vietnam Pro" pitchFamily="2" charset="0"/>
              </a:rPr>
              <a:t>The </a:t>
            </a:r>
            <a:r>
              <a:rPr lang="en-US" b="1" i="1">
                <a:latin typeface="Be Vietnam Pro" pitchFamily="2" charset="0"/>
              </a:rPr>
              <a:t>semantic consistency </a:t>
            </a:r>
            <a:r>
              <a:rPr lang="en-US">
                <a:latin typeface="Be Vietnam Pro" pitchFamily="2" charset="0"/>
              </a:rPr>
              <a:t>between the given text and the generated image</a:t>
            </a:r>
            <a:endParaRPr>
              <a:latin typeface="Be Vietnam Pro" pitchFamily="2" charset="0"/>
            </a:endParaRPr>
          </a:p>
        </p:txBody>
      </p:sp>
      <p:pic>
        <p:nvPicPr>
          <p:cNvPr id="3" name="Picture 2" descr="A cartoon of a person thinking&#10;&#10;Description automatically generated">
            <a:extLst>
              <a:ext uri="{FF2B5EF4-FFF2-40B4-BE49-F238E27FC236}">
                <a16:creationId xmlns:a16="http://schemas.microsoft.com/office/drawing/2014/main" id="{3611EAE0-8B3E-9A66-EF2D-412663D8B102}"/>
              </a:ext>
            </a:extLst>
          </p:cNvPr>
          <p:cNvPicPr>
            <a:picLocks noChangeAspect="1"/>
          </p:cNvPicPr>
          <p:nvPr/>
        </p:nvPicPr>
        <p:blipFill>
          <a:blip r:embed="rId3"/>
          <a:stretch>
            <a:fillRect/>
          </a:stretch>
        </p:blipFill>
        <p:spPr>
          <a:xfrm>
            <a:off x="5403605" y="1394460"/>
            <a:ext cx="3036570" cy="3036570"/>
          </a:xfrm>
          <a:prstGeom prst="rect">
            <a:avLst/>
          </a:prstGeom>
        </p:spPr>
      </p:pic>
    </p:spTree>
    <p:extLst>
      <p:ext uri="{BB962C8B-B14F-4D97-AF65-F5344CB8AC3E}">
        <p14:creationId xmlns:p14="http://schemas.microsoft.com/office/powerpoint/2010/main" val="1266508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p25"/>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Efficient </a:t>
            </a:r>
            <a:r>
              <a:rPr lang="en-US" b="0" dirty="0"/>
              <a:t>Text-Image Fusion</a:t>
            </a:r>
            <a:endParaRPr dirty="0"/>
          </a:p>
        </p:txBody>
      </p:sp>
      <p:sp>
        <p:nvSpPr>
          <p:cNvPr id="9" name="TextBox 8">
            <a:extLst>
              <a:ext uri="{FF2B5EF4-FFF2-40B4-BE49-F238E27FC236}">
                <a16:creationId xmlns:a16="http://schemas.microsoft.com/office/drawing/2014/main" id="{3D8B326A-AA4B-F9C2-41EA-5B52F4B5E645}"/>
              </a:ext>
            </a:extLst>
          </p:cNvPr>
          <p:cNvSpPr txBox="1"/>
          <p:nvPr/>
        </p:nvSpPr>
        <p:spPr>
          <a:xfrm>
            <a:off x="720000" y="1282512"/>
            <a:ext cx="7704000" cy="2831737"/>
          </a:xfrm>
          <a:prstGeom prst="rect">
            <a:avLst/>
          </a:prstGeom>
          <a:noFill/>
        </p:spPr>
        <p:txBody>
          <a:bodyPr wrap="square">
            <a:spAutoFit/>
          </a:bodyPr>
          <a:lstStyle/>
          <a:p>
            <a:r>
              <a:rPr lang="en-US" sz="1200" dirty="0">
                <a:latin typeface="Be Vietnam Pro" pitchFamily="2" charset="0"/>
              </a:rPr>
              <a:t>With the deepening of the fusion process, the </a:t>
            </a:r>
            <a:r>
              <a:rPr lang="en-US" sz="1200" dirty="0" err="1">
                <a:latin typeface="Be Vietnam Pro" pitchFamily="2" charset="0"/>
              </a:rPr>
              <a:t>DFBlock</a:t>
            </a:r>
            <a:r>
              <a:rPr lang="en-US" sz="1200" dirty="0">
                <a:latin typeface="Be Vietnam Pro" pitchFamily="2" charset="0"/>
              </a:rPr>
              <a:t> brings </a:t>
            </a:r>
            <a:r>
              <a:rPr lang="en-US" sz="1200" b="1" i="1" dirty="0">
                <a:latin typeface="Be Vietnam Pro" pitchFamily="2" charset="0"/>
              </a:rPr>
              <a:t>two main benefits </a:t>
            </a:r>
            <a:r>
              <a:rPr lang="en-US" sz="1200" dirty="0">
                <a:latin typeface="Be Vietnam Pro" pitchFamily="2" charset="0"/>
              </a:rPr>
              <a:t>for text-to-image generation:</a:t>
            </a:r>
          </a:p>
          <a:p>
            <a:endParaRPr lang="en-US" sz="1200" dirty="0">
              <a:latin typeface="Be Vietnam Pro" pitchFamily="2" charset="0"/>
            </a:endParaRPr>
          </a:p>
          <a:p>
            <a:pPr marL="171450" indent="-171450">
              <a:lnSpc>
                <a:spcPct val="150000"/>
              </a:lnSpc>
              <a:buFont typeface="Arial" panose="020B0604020202020204" pitchFamily="34" charset="0"/>
              <a:buChar char="•"/>
            </a:pPr>
            <a:r>
              <a:rPr lang="en-US" sz="1200" dirty="0">
                <a:latin typeface="Be Vietnam Pro" pitchFamily="2" charset="0"/>
              </a:rPr>
              <a:t>It makes the generator more fully exploit the text information when fusing text and image features</a:t>
            </a:r>
          </a:p>
          <a:p>
            <a:pPr marL="171450" indent="-171450">
              <a:lnSpc>
                <a:spcPct val="150000"/>
              </a:lnSpc>
              <a:buFont typeface="Arial" panose="020B0604020202020204" pitchFamily="34" charset="0"/>
              <a:buChar char="•"/>
            </a:pPr>
            <a:r>
              <a:rPr lang="en-US" sz="1200" dirty="0">
                <a:latin typeface="Be Vietnam Pro" pitchFamily="2" charset="0"/>
              </a:rPr>
              <a:t>Deepening the fusion process enlargers the representation space of the fusion module, which is beneficial to generate semantic consistent images from different text descriptions</a:t>
            </a:r>
          </a:p>
          <a:p>
            <a:pPr marL="171450" indent="-171450">
              <a:lnSpc>
                <a:spcPct val="150000"/>
              </a:lnSpc>
              <a:buFont typeface="Arial" panose="020B0604020202020204" pitchFamily="34" charset="0"/>
              <a:buChar char="•"/>
            </a:pPr>
            <a:endParaRPr lang="en-US" sz="1200" dirty="0">
              <a:latin typeface="Be Vietnam Pro" pitchFamily="2" charset="0"/>
            </a:endParaRPr>
          </a:p>
          <a:p>
            <a:pPr>
              <a:lnSpc>
                <a:spcPct val="150000"/>
              </a:lnSpc>
            </a:pPr>
            <a:r>
              <a:rPr lang="en-US" sz="1200" b="1" i="1" dirty="0">
                <a:latin typeface="Be Vietnam Pro" pitchFamily="2" charset="0"/>
              </a:rPr>
              <a:t>Compared with previous text-to-image GANs, </a:t>
            </a:r>
            <a:r>
              <a:rPr lang="en-US" sz="1200" dirty="0">
                <a:latin typeface="Be Vietnam Pro" pitchFamily="2" charset="0"/>
              </a:rPr>
              <a:t>the proposed </a:t>
            </a:r>
            <a:r>
              <a:rPr lang="en-US" sz="1200" dirty="0" err="1">
                <a:latin typeface="Be Vietnam Pro" pitchFamily="2" charset="0"/>
              </a:rPr>
              <a:t>DFBlock</a:t>
            </a:r>
            <a:r>
              <a:rPr lang="en-US" sz="1200" dirty="0">
                <a:latin typeface="Be Vietnam Pro" pitchFamily="2" charset="0"/>
              </a:rPr>
              <a:t> makes our model no longer consider the limitation from image scales when fusing the text and image features because</a:t>
            </a:r>
          </a:p>
          <a:p>
            <a:pPr>
              <a:lnSpc>
                <a:spcPct val="150000"/>
              </a:lnSpc>
            </a:pPr>
            <a:r>
              <a:rPr lang="en-US" sz="1200" dirty="0">
                <a:latin typeface="Be Vietnam Pro" pitchFamily="2" charset="0"/>
              </a:rPr>
              <a:t>existing text-to-image GANs generally employ the cross-modal attention mechanism which suffers a rapid growth of computation cost along with the increase of image size.</a:t>
            </a:r>
          </a:p>
        </p:txBody>
      </p:sp>
    </p:spTree>
    <p:extLst>
      <p:ext uri="{BB962C8B-B14F-4D97-AF65-F5344CB8AC3E}">
        <p14:creationId xmlns:p14="http://schemas.microsoft.com/office/powerpoint/2010/main" val="232050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6"/>
          <p:cNvSpPr txBox="1">
            <a:spLocks noGrp="1"/>
          </p:cNvSpPr>
          <p:nvPr>
            <p:ph type="title"/>
          </p:nvPr>
        </p:nvSpPr>
        <p:spPr>
          <a:xfrm>
            <a:off x="1142612" y="1497975"/>
            <a:ext cx="1448187"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1667" name="Google Shape;1667;p26"/>
          <p:cNvSpPr txBox="1">
            <a:spLocks noGrp="1"/>
          </p:cNvSpPr>
          <p:nvPr>
            <p:ph type="title" idx="2"/>
          </p:nvPr>
        </p:nvSpPr>
        <p:spPr>
          <a:xfrm>
            <a:off x="1142613" y="2258925"/>
            <a:ext cx="3986736"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Experiments</a:t>
            </a:r>
            <a:endParaRPr dirty="0"/>
          </a:p>
        </p:txBody>
      </p:sp>
    </p:spTree>
    <p:extLst>
      <p:ext uri="{BB962C8B-B14F-4D97-AF65-F5344CB8AC3E}">
        <p14:creationId xmlns:p14="http://schemas.microsoft.com/office/powerpoint/2010/main" val="24901725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19939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Dataset</a:t>
            </a:r>
            <a:endParaRPr sz="2000" dirty="0"/>
          </a:p>
        </p:txBody>
      </p:sp>
      <p:sp>
        <p:nvSpPr>
          <p:cNvPr id="13" name="TextBox 12">
            <a:extLst>
              <a:ext uri="{FF2B5EF4-FFF2-40B4-BE49-F238E27FC236}">
                <a16:creationId xmlns:a16="http://schemas.microsoft.com/office/drawing/2014/main" id="{81E6AB8E-92CF-5494-7E89-27508C8D77B6}"/>
              </a:ext>
            </a:extLst>
          </p:cNvPr>
          <p:cNvSpPr txBox="1"/>
          <p:nvPr/>
        </p:nvSpPr>
        <p:spPr>
          <a:xfrm>
            <a:off x="720000" y="1882382"/>
            <a:ext cx="7704000" cy="227773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200" dirty="0">
                <a:latin typeface="Be Vietnam Pro" pitchFamily="2" charset="0"/>
              </a:rPr>
              <a:t>The CUB bird dataset contains 11,788 images belonging to 200 bird species. Each bird image has ten language descriptions  </a:t>
            </a:r>
            <a:r>
              <a:rPr lang="en-US" sz="1200" i="1" dirty="0">
                <a:latin typeface="Be Vietnam Pro" pitchFamily="2" charset="0"/>
              </a:rPr>
              <a:t>(published by two universities: California Institute of Technology and University of California)</a:t>
            </a:r>
          </a:p>
          <a:p>
            <a:pPr marL="285750" indent="-285750">
              <a:lnSpc>
                <a:spcPct val="150000"/>
              </a:lnSpc>
              <a:buFont typeface="Arial" panose="020B0604020202020204" pitchFamily="34" charset="0"/>
              <a:buChar char="•"/>
            </a:pPr>
            <a:r>
              <a:rPr lang="en-US" sz="1200" dirty="0">
                <a:latin typeface="Be Vietnam Pro" pitchFamily="2" charset="0"/>
              </a:rPr>
              <a:t>The COCO dataset contains 80k images for training and 40k images for testing. Each image in this dataset has five language descriptions.</a:t>
            </a:r>
          </a:p>
          <a:p>
            <a:pPr marL="285750" lvl="2" indent="-285750">
              <a:lnSpc>
                <a:spcPct val="150000"/>
              </a:lnSpc>
              <a:buFont typeface="Wingdings" panose="05000000000000000000" pitchFamily="2" charset="2"/>
              <a:buChar char="Ø"/>
            </a:pPr>
            <a:r>
              <a:rPr lang="en-US" sz="1200" dirty="0">
                <a:latin typeface="Be Vietnam Pro" pitchFamily="2" charset="0"/>
              </a:rPr>
              <a:t> </a:t>
            </a:r>
            <a:r>
              <a:rPr lang="en-US" sz="1200" i="1" dirty="0">
                <a:latin typeface="Be Vietnam Pro" pitchFamily="2" charset="0"/>
              </a:rPr>
              <a:t>Tsung-Yi Lin, Michael Maire, Serge </a:t>
            </a:r>
            <a:r>
              <a:rPr lang="en-US" sz="1200" i="1" dirty="0" err="1">
                <a:latin typeface="Be Vietnam Pro" pitchFamily="2" charset="0"/>
              </a:rPr>
              <a:t>Belongie</a:t>
            </a:r>
            <a:r>
              <a:rPr lang="en-US" sz="1200" i="1" dirty="0">
                <a:latin typeface="Be Vietnam Pro" pitchFamily="2" charset="0"/>
              </a:rPr>
              <a:t>, James Hays, Pietro </a:t>
            </a:r>
            <a:r>
              <a:rPr lang="en-US" sz="1200" i="1" dirty="0" err="1">
                <a:latin typeface="Be Vietnam Pro" pitchFamily="2" charset="0"/>
              </a:rPr>
              <a:t>Perona</a:t>
            </a:r>
            <a:r>
              <a:rPr lang="en-US" sz="1200" i="1" dirty="0">
                <a:latin typeface="Be Vietnam Pro" pitchFamily="2" charset="0"/>
              </a:rPr>
              <a:t>, Deva Ramanan, Piotr           Dollar, and C Lawrence ´ </a:t>
            </a:r>
            <a:r>
              <a:rPr lang="en-US" sz="1200" i="1" dirty="0" err="1">
                <a:latin typeface="Be Vietnam Pro" pitchFamily="2" charset="0"/>
              </a:rPr>
              <a:t>Zitnick</a:t>
            </a:r>
            <a:r>
              <a:rPr lang="en-US" sz="1200" i="1" dirty="0">
                <a:latin typeface="Be Vietnam Pro" pitchFamily="2" charset="0"/>
              </a:rPr>
              <a:t>. </a:t>
            </a:r>
            <a:r>
              <a:rPr lang="en-US" sz="1200" b="1" i="1" dirty="0">
                <a:solidFill>
                  <a:schemeClr val="accent3"/>
                </a:solidFill>
                <a:latin typeface="Be Vietnam Pro" pitchFamily="2" charset="0"/>
              </a:rPr>
              <a:t>Microsoft coco: Common objects in context. </a:t>
            </a:r>
            <a:r>
              <a:rPr lang="en-US" sz="1200" dirty="0">
                <a:solidFill>
                  <a:schemeClr val="tx1"/>
                </a:solidFill>
                <a:latin typeface="Be Vietnam Pro" pitchFamily="2" charset="0"/>
              </a:rPr>
              <a:t>In European conference on computer vision</a:t>
            </a:r>
            <a:r>
              <a:rPr lang="en-US" sz="1200" i="1" dirty="0">
                <a:latin typeface="Be Vietnam Pro" pitchFamily="2" charset="0"/>
              </a:rPr>
              <a:t>, pages 740–755. Springer, 2014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23280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Training details</a:t>
            </a:r>
            <a:endParaRPr sz="20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1E6AB8E-92CF-5494-7E89-27508C8D77B6}"/>
                  </a:ext>
                </a:extLst>
              </p:cNvPr>
              <p:cNvSpPr txBox="1"/>
              <p:nvPr/>
            </p:nvSpPr>
            <p:spPr>
              <a:xfrm>
                <a:off x="720000" y="1882382"/>
                <a:ext cx="7704000" cy="1446743"/>
              </a:xfrm>
              <a:prstGeom prst="rect">
                <a:avLst/>
              </a:prstGeom>
              <a:noFill/>
            </p:spPr>
            <p:txBody>
              <a:bodyPr wrap="square">
                <a:spAutoFit/>
              </a:bodyPr>
              <a:lstStyle/>
              <a:p>
                <a:pPr>
                  <a:lnSpc>
                    <a:spcPct val="150000"/>
                  </a:lnSpc>
                </a:pPr>
                <a:r>
                  <a:rPr lang="en-US" sz="1200" dirty="0">
                    <a:latin typeface="Be Vietnam Pro" pitchFamily="2" charset="0"/>
                  </a:rPr>
                  <a:t>Optimize network using Adam:</a:t>
                </a:r>
              </a:p>
              <a:p>
                <a:pPr marL="171450" indent="-171450">
                  <a:lnSpc>
                    <a:spcPct val="150000"/>
                  </a:lnSpc>
                  <a:buFont typeface="Arial" panose="020B0604020202020204" pitchFamily="34" charset="0"/>
                  <a:buChar char="•"/>
                </a:pPr>
                <a14:m>
                  <m:oMath xmlns:m="http://schemas.openxmlformats.org/officeDocument/2006/math">
                    <m:sSub>
                      <m:sSubPr>
                        <m:ctrlPr>
                          <a:rPr lang="en-US" sz="1200" i="1" smtClean="0">
                            <a:solidFill>
                              <a:srgbClr val="836967"/>
                            </a:solidFill>
                            <a:latin typeface="Cambria Math" panose="02040503050406030204" pitchFamily="18" charset="0"/>
                          </a:rPr>
                        </m:ctrlPr>
                      </m:sSubPr>
                      <m:e>
                        <m:r>
                          <a:rPr lang="en-US" sz="1200" i="1" smtClean="0">
                            <a:latin typeface="Cambria Math" panose="02040503050406030204" pitchFamily="18" charset="0"/>
                          </a:rPr>
                          <m:t>𝛽</m:t>
                        </m:r>
                      </m:e>
                      <m:sub>
                        <m:r>
                          <a:rPr lang="en-US" sz="1200" i="1" smtClean="0">
                            <a:latin typeface="Cambria Math" panose="02040503050406030204" pitchFamily="18" charset="0"/>
                          </a:rPr>
                          <m:t>1</m:t>
                        </m:r>
                      </m:sub>
                    </m:sSub>
                    <m:r>
                      <a:rPr lang="en-US" sz="1200" i="1" smtClean="0">
                        <a:latin typeface="Cambria Math" panose="02040503050406030204" pitchFamily="18" charset="0"/>
                      </a:rPr>
                      <m:t>=0.0</m:t>
                    </m:r>
                  </m:oMath>
                </a14:m>
                <a:endParaRPr lang="en-US" sz="1200" dirty="0">
                  <a:latin typeface="Be Vietnam Pro" pitchFamily="2" charset="0"/>
                </a:endParaRPr>
              </a:p>
              <a:p>
                <a:pPr marL="171450" indent="-171450">
                  <a:lnSpc>
                    <a:spcPct val="150000"/>
                  </a:lnSpc>
                  <a:buFont typeface="Arial" panose="020B0604020202020204" pitchFamily="34" charset="0"/>
                  <a:buChar char="•"/>
                </a:pPr>
                <a14:m>
                  <m:oMath xmlns:m="http://schemas.openxmlformats.org/officeDocument/2006/math">
                    <m:sSub>
                      <m:sSubPr>
                        <m:ctrlPr>
                          <a:rPr lang="en-US" sz="1200" i="1" smtClean="0">
                            <a:solidFill>
                              <a:srgbClr val="836967"/>
                            </a:solidFill>
                            <a:latin typeface="Cambria Math" panose="02040503050406030204" pitchFamily="18" charset="0"/>
                          </a:rPr>
                        </m:ctrlPr>
                      </m:sSubPr>
                      <m:e>
                        <m:r>
                          <a:rPr lang="en-US" sz="1200" i="1" smtClean="0">
                            <a:latin typeface="Cambria Math" panose="02040503050406030204" pitchFamily="18" charset="0"/>
                          </a:rPr>
                          <m:t>𝛽</m:t>
                        </m:r>
                      </m:e>
                      <m:sub>
                        <m:r>
                          <a:rPr lang="en-US" sz="1200" i="1" smtClean="0">
                            <a:latin typeface="Cambria Math" panose="02040503050406030204" pitchFamily="18" charset="0"/>
                          </a:rPr>
                          <m:t>2</m:t>
                        </m:r>
                      </m:sub>
                    </m:sSub>
                    <m:r>
                      <a:rPr lang="en-US" sz="1200" i="1" smtClean="0">
                        <a:latin typeface="Cambria Math" panose="02040503050406030204" pitchFamily="18" charset="0"/>
                      </a:rPr>
                      <m:t>=0.9</m:t>
                    </m:r>
                  </m:oMath>
                </a14:m>
                <a:endParaRPr lang="en-US" sz="1200" dirty="0">
                  <a:latin typeface="Be Vietnam Pro" pitchFamily="2" charset="0"/>
                </a:endParaRPr>
              </a:p>
              <a:p>
                <a:pPr marL="171450" indent="-171450">
                  <a:lnSpc>
                    <a:spcPct val="150000"/>
                  </a:lnSpc>
                  <a:buFont typeface="Arial" panose="020B0604020202020204" pitchFamily="34" charset="0"/>
                  <a:buChar char="•"/>
                </a:pPr>
                <a:r>
                  <a:rPr lang="en-US" sz="1200" dirty="0">
                    <a:latin typeface="Be Vietnam Pro" pitchFamily="2" charset="0"/>
                  </a:rPr>
                  <a:t>The learning rate is set to 0.0001 for the generator and 0.0004 for the discriminator according to Two Timescale Update Rule (TTUR)</a:t>
                </a:r>
              </a:p>
            </p:txBody>
          </p:sp>
        </mc:Choice>
        <mc:Fallback xmlns="">
          <p:sp>
            <p:nvSpPr>
              <p:cNvPr id="13" name="TextBox 12">
                <a:extLst>
                  <a:ext uri="{FF2B5EF4-FFF2-40B4-BE49-F238E27FC236}">
                    <a16:creationId xmlns:a16="http://schemas.microsoft.com/office/drawing/2014/main" id="{81E6AB8E-92CF-5494-7E89-27508C8D77B6}"/>
                  </a:ext>
                </a:extLst>
              </p:cNvPr>
              <p:cNvSpPr txBox="1">
                <a:spLocks noRot="1" noChangeAspect="1" noMove="1" noResize="1" noEditPoints="1" noAdjustHandles="1" noChangeArrowheads="1" noChangeShapeType="1" noTextEdit="1"/>
              </p:cNvSpPr>
              <p:nvPr/>
            </p:nvSpPr>
            <p:spPr>
              <a:xfrm>
                <a:off x="720000" y="1882382"/>
                <a:ext cx="7704000" cy="1446743"/>
              </a:xfrm>
              <a:prstGeom prst="rect">
                <a:avLst/>
              </a:prstGeom>
              <a:blipFill>
                <a:blip r:embed="rId3"/>
                <a:stretch>
                  <a:fillRect b="-2954"/>
                </a:stretch>
              </a:blipFill>
            </p:spPr>
            <p:txBody>
              <a:bodyPr/>
              <a:lstStyle/>
              <a:p>
                <a:r>
                  <a:rPr lang="en-US">
                    <a:noFill/>
                  </a:rPr>
                  <a:t> </a:t>
                </a:r>
              </a:p>
            </p:txBody>
          </p:sp>
        </mc:Fallback>
      </mc:AlternateContent>
    </p:spTree>
    <p:extLst>
      <p:ext uri="{BB962C8B-B14F-4D97-AF65-F5344CB8AC3E}">
        <p14:creationId xmlns:p14="http://schemas.microsoft.com/office/powerpoint/2010/main" val="282275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2823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Evaluation details</a:t>
            </a:r>
            <a:endParaRPr sz="2000" dirty="0"/>
          </a:p>
        </p:txBody>
      </p:sp>
      <p:sp>
        <p:nvSpPr>
          <p:cNvPr id="13" name="TextBox 12">
            <a:extLst>
              <a:ext uri="{FF2B5EF4-FFF2-40B4-BE49-F238E27FC236}">
                <a16:creationId xmlns:a16="http://schemas.microsoft.com/office/drawing/2014/main" id="{81E6AB8E-92CF-5494-7E89-27508C8D77B6}"/>
              </a:ext>
            </a:extLst>
          </p:cNvPr>
          <p:cNvSpPr txBox="1"/>
          <p:nvPr/>
        </p:nvSpPr>
        <p:spPr>
          <a:xfrm>
            <a:off x="720000" y="1882382"/>
            <a:ext cx="7704000" cy="2277739"/>
          </a:xfrm>
          <a:prstGeom prst="rect">
            <a:avLst/>
          </a:prstGeom>
          <a:noFill/>
        </p:spPr>
        <p:txBody>
          <a:bodyPr wrap="square">
            <a:spAutoFit/>
          </a:bodyPr>
          <a:lstStyle/>
          <a:p>
            <a:pPr>
              <a:lnSpc>
                <a:spcPct val="150000"/>
              </a:lnSpc>
            </a:pPr>
            <a:r>
              <a:rPr lang="en-US" sz="1200" dirty="0">
                <a:latin typeface="Be Vietnam Pro" pitchFamily="2" charset="0"/>
              </a:rPr>
              <a:t>To evaluate the performance of our network:</a:t>
            </a:r>
          </a:p>
          <a:p>
            <a:pPr marL="171450" indent="-171450">
              <a:lnSpc>
                <a:spcPct val="150000"/>
              </a:lnSpc>
              <a:buFont typeface="Arial" panose="020B0604020202020204" pitchFamily="34" charset="0"/>
              <a:buChar char="•"/>
            </a:pPr>
            <a:r>
              <a:rPr lang="en-US" sz="1200" b="1" dirty="0">
                <a:latin typeface="Be Vietnam Pro" pitchFamily="2" charset="0"/>
              </a:rPr>
              <a:t>Inception Score (IS): </a:t>
            </a:r>
            <a:r>
              <a:rPr lang="en-US" sz="1200" dirty="0">
                <a:latin typeface="Be Vietnam Pro" pitchFamily="2" charset="0"/>
              </a:rPr>
              <a:t>IS computes the </a:t>
            </a:r>
            <a:r>
              <a:rPr lang="en-US" sz="1200" dirty="0" err="1">
                <a:latin typeface="Be Vietnam Pro" pitchFamily="2" charset="0"/>
              </a:rPr>
              <a:t>Kullback-Leibler</a:t>
            </a:r>
            <a:r>
              <a:rPr lang="en-US" sz="1200" dirty="0">
                <a:latin typeface="Be Vietnam Pro" pitchFamily="2" charset="0"/>
              </a:rPr>
              <a:t> (KL) divergence between a conditional distribution and marginal distribution. Higher IS means higher quality of the generated images, and each image clearly belongs to a specific class. </a:t>
            </a:r>
          </a:p>
          <a:p>
            <a:pPr marL="171450" indent="-171450">
              <a:lnSpc>
                <a:spcPct val="150000"/>
              </a:lnSpc>
              <a:buFont typeface="Arial" panose="020B0604020202020204" pitchFamily="34" charset="0"/>
              <a:buChar char="•"/>
            </a:pPr>
            <a:r>
              <a:rPr lang="en-US" sz="1200" b="1" dirty="0" err="1">
                <a:latin typeface="Be Vietnam Pro" pitchFamily="2" charset="0"/>
              </a:rPr>
              <a:t>Frechet</a:t>
            </a:r>
            <a:r>
              <a:rPr lang="en-US" sz="1200" b="1" dirty="0">
                <a:latin typeface="Be Vietnam Pro" pitchFamily="2" charset="0"/>
              </a:rPr>
              <a:t> Inception Distance (FID):  </a:t>
            </a:r>
            <a:r>
              <a:rPr lang="en-US" sz="1200" dirty="0">
                <a:latin typeface="Be Vietnam Pro" pitchFamily="2" charset="0"/>
              </a:rPr>
              <a:t>computes the </a:t>
            </a:r>
            <a:r>
              <a:rPr lang="en-US" sz="1200" dirty="0" err="1">
                <a:latin typeface="Be Vietnam Pro" pitchFamily="2" charset="0"/>
              </a:rPr>
              <a:t>Frechet</a:t>
            </a:r>
            <a:r>
              <a:rPr lang="en-US" sz="1200" dirty="0">
                <a:latin typeface="Be Vietnam Pro" pitchFamily="2" charset="0"/>
              </a:rPr>
              <a:t> distance between the distribution of the synthetic images and real-world images in the feature space of a pre-trained Inception v3 network. Contrary to IS, more realistic images have a lower FID.</a:t>
            </a:r>
          </a:p>
          <a:p>
            <a:pPr marL="171450" indent="-171450">
              <a:lnSpc>
                <a:spcPct val="150000"/>
              </a:lnSpc>
              <a:buFont typeface="Arial" panose="020B0604020202020204" pitchFamily="34" charset="0"/>
              <a:buChar char="•"/>
            </a:pPr>
            <a:r>
              <a:rPr lang="en-US" sz="1200" b="1" dirty="0">
                <a:latin typeface="Be Vietnam Pro" pitchFamily="2" charset="0"/>
              </a:rPr>
              <a:t>Number of parameters (</a:t>
            </a:r>
            <a:r>
              <a:rPr lang="en-US" sz="1200" b="1" dirty="0" err="1">
                <a:latin typeface="Be Vietnam Pro" pitchFamily="2" charset="0"/>
              </a:rPr>
              <a:t>NoP</a:t>
            </a:r>
            <a:r>
              <a:rPr lang="en-US" sz="1200" b="1" dirty="0">
                <a:latin typeface="Be Vietnam Pro" pitchFamily="2" charset="0"/>
              </a:rPr>
              <a:t>): </a:t>
            </a:r>
            <a:r>
              <a:rPr lang="en-US" sz="1200" dirty="0">
                <a:latin typeface="Be Vietnam Pro" pitchFamily="2" charset="0"/>
              </a:rPr>
              <a:t>to compare the model size with current methods.</a:t>
            </a:r>
          </a:p>
        </p:txBody>
      </p:sp>
    </p:spTree>
    <p:extLst>
      <p:ext uri="{BB962C8B-B14F-4D97-AF65-F5344CB8AC3E}">
        <p14:creationId xmlns:p14="http://schemas.microsoft.com/office/powerpoint/2010/main" val="1844511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Quantitative evaluation</a:t>
            </a:r>
            <a:endParaRPr sz="2000" dirty="0"/>
          </a:p>
        </p:txBody>
      </p:sp>
      <p:sp>
        <p:nvSpPr>
          <p:cNvPr id="13" name="TextBox 12">
            <a:extLst>
              <a:ext uri="{FF2B5EF4-FFF2-40B4-BE49-F238E27FC236}">
                <a16:creationId xmlns:a16="http://schemas.microsoft.com/office/drawing/2014/main" id="{81E6AB8E-92CF-5494-7E89-27508C8D77B6}"/>
              </a:ext>
            </a:extLst>
          </p:cNvPr>
          <p:cNvSpPr txBox="1"/>
          <p:nvPr/>
        </p:nvSpPr>
        <p:spPr>
          <a:xfrm>
            <a:off x="720000" y="1775616"/>
            <a:ext cx="7704000" cy="2277739"/>
          </a:xfrm>
          <a:prstGeom prst="rect">
            <a:avLst/>
          </a:prstGeom>
          <a:noFill/>
        </p:spPr>
        <p:txBody>
          <a:bodyPr wrap="square">
            <a:spAutoFit/>
          </a:bodyPr>
          <a:lstStyle/>
          <a:p>
            <a:pPr>
              <a:lnSpc>
                <a:spcPct val="150000"/>
              </a:lnSpc>
            </a:pPr>
            <a:r>
              <a:rPr lang="en-US" sz="1200" dirty="0">
                <a:latin typeface="Be Vietnam Pro" pitchFamily="2" charset="0"/>
              </a:rPr>
              <a:t>Compare the proposed method with several state-of-the-art methods, including </a:t>
            </a:r>
            <a:r>
              <a:rPr lang="en-US" sz="1200" b="1" dirty="0" err="1">
                <a:latin typeface="Be Vietnam Pro" pitchFamily="2" charset="0"/>
              </a:rPr>
              <a:t>StackGAN</a:t>
            </a:r>
            <a:r>
              <a:rPr lang="en-US" sz="1200" b="1" dirty="0">
                <a:latin typeface="Be Vietnam Pro" pitchFamily="2" charset="0"/>
              </a:rPr>
              <a:t>, </a:t>
            </a:r>
            <a:r>
              <a:rPr lang="en-US" sz="1200" b="1" dirty="0" err="1">
                <a:latin typeface="Be Vietnam Pro" pitchFamily="2" charset="0"/>
              </a:rPr>
              <a:t>StackGAN</a:t>
            </a:r>
            <a:r>
              <a:rPr lang="en-US" sz="1200" b="1" dirty="0">
                <a:latin typeface="Be Vietnam Pro" pitchFamily="2" charset="0"/>
              </a:rPr>
              <a:t>++, </a:t>
            </a:r>
            <a:r>
              <a:rPr lang="en-US" sz="1200" b="1" dirty="0" err="1">
                <a:latin typeface="Be Vietnam Pro" pitchFamily="2" charset="0"/>
              </a:rPr>
              <a:t>AttnGAN</a:t>
            </a:r>
            <a:r>
              <a:rPr lang="en-US" sz="1200" b="1" dirty="0">
                <a:latin typeface="Be Vietnam Pro" pitchFamily="2" charset="0"/>
              </a:rPr>
              <a:t>, </a:t>
            </a:r>
            <a:r>
              <a:rPr lang="en-US" sz="1200" b="1" dirty="0" err="1">
                <a:latin typeface="Be Vietnam Pro" pitchFamily="2" charset="0"/>
              </a:rPr>
              <a:t>MirrorGAN</a:t>
            </a:r>
            <a:r>
              <a:rPr lang="en-US" sz="1200" b="1" dirty="0">
                <a:latin typeface="Be Vietnam Pro" pitchFamily="2" charset="0"/>
              </a:rPr>
              <a:t>, SD-GAN </a:t>
            </a:r>
            <a:r>
              <a:rPr lang="en-US" sz="1200" dirty="0">
                <a:latin typeface="Be Vietnam Pro" pitchFamily="2" charset="0"/>
              </a:rPr>
              <a:t>and</a:t>
            </a:r>
            <a:r>
              <a:rPr lang="en-US" sz="1200" b="1" dirty="0">
                <a:latin typeface="Be Vietnam Pro" pitchFamily="2" charset="0"/>
              </a:rPr>
              <a:t> DM-GAN</a:t>
            </a:r>
            <a:r>
              <a:rPr lang="en-US" sz="1200" dirty="0">
                <a:latin typeface="Be Vietnam Pro" pitchFamily="2" charset="0"/>
              </a:rPr>
              <a:t>, which have achieved the remarkable success of text-to-image synthesis by using stacked structures.</a:t>
            </a:r>
          </a:p>
          <a:p>
            <a:pPr>
              <a:lnSpc>
                <a:spcPct val="150000"/>
              </a:lnSpc>
            </a:pPr>
            <a:endParaRPr lang="en-US" sz="1200" dirty="0">
              <a:latin typeface="Be Vietnam Pro" pitchFamily="2" charset="0"/>
            </a:endParaRPr>
          </a:p>
          <a:p>
            <a:pPr>
              <a:lnSpc>
                <a:spcPct val="150000"/>
              </a:lnSpc>
            </a:pPr>
            <a:r>
              <a:rPr lang="en-US" sz="1200" dirty="0">
                <a:latin typeface="Be Vietnam Pro" pitchFamily="2" charset="0"/>
              </a:rPr>
              <a:t>Also compared with more recent models (recent models always use extra knowledge or supervisions). For example, </a:t>
            </a:r>
            <a:r>
              <a:rPr lang="en-US" sz="1200" b="1" dirty="0">
                <a:latin typeface="Be Vietnam Pro" pitchFamily="2" charset="0"/>
              </a:rPr>
              <a:t>CPGAN</a:t>
            </a:r>
            <a:r>
              <a:rPr lang="en-US" sz="1200" dirty="0">
                <a:latin typeface="Be Vietnam Pro" pitchFamily="2" charset="0"/>
              </a:rPr>
              <a:t> uses the extra pretrained YOLO-V3, </a:t>
            </a:r>
            <a:r>
              <a:rPr lang="en-US" sz="1200" b="1" dirty="0">
                <a:latin typeface="Be Vietnam Pro" pitchFamily="2" charset="0"/>
              </a:rPr>
              <a:t>XMC-GAN</a:t>
            </a:r>
            <a:r>
              <a:rPr lang="en-US" sz="1200" dirty="0">
                <a:latin typeface="Be Vietnam Pro" pitchFamily="2" charset="0"/>
              </a:rPr>
              <a:t> uses the extra pretrained VGG-19 and Bert, </a:t>
            </a:r>
            <a:r>
              <a:rPr lang="en-US" sz="1200" b="1" dirty="0">
                <a:latin typeface="Be Vietnam Pro" pitchFamily="2" charset="0"/>
              </a:rPr>
              <a:t>DAEGAN</a:t>
            </a:r>
            <a:r>
              <a:rPr lang="en-US" sz="1200" dirty="0">
                <a:latin typeface="Be Vietnam Pro" pitchFamily="2" charset="0"/>
              </a:rPr>
              <a:t> uses extra NLTK POS tagging and manually designs rules for different datasets, and </a:t>
            </a:r>
            <a:r>
              <a:rPr lang="en-US" sz="1200" b="1" dirty="0">
                <a:latin typeface="Be Vietnam Pro" pitchFamily="2" charset="0"/>
              </a:rPr>
              <a:t>TIME</a:t>
            </a:r>
            <a:r>
              <a:rPr lang="en-US" sz="1200" dirty="0">
                <a:latin typeface="Be Vietnam Pro" pitchFamily="2" charset="0"/>
              </a:rPr>
              <a:t> uses extra 2-D positional encoding.</a:t>
            </a:r>
          </a:p>
        </p:txBody>
      </p:sp>
    </p:spTree>
    <p:extLst>
      <p:ext uri="{BB962C8B-B14F-4D97-AF65-F5344CB8AC3E}">
        <p14:creationId xmlns:p14="http://schemas.microsoft.com/office/powerpoint/2010/main" val="25828434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Quantitative evaluation</a:t>
            </a:r>
            <a:endParaRPr sz="2000" dirty="0"/>
          </a:p>
        </p:txBody>
      </p:sp>
      <p:pic>
        <p:nvPicPr>
          <p:cNvPr id="3" name="Picture 2">
            <a:extLst>
              <a:ext uri="{FF2B5EF4-FFF2-40B4-BE49-F238E27FC236}">
                <a16:creationId xmlns:a16="http://schemas.microsoft.com/office/drawing/2014/main" id="{58D51C82-9878-A686-CD32-76183CA8AB26}"/>
              </a:ext>
            </a:extLst>
          </p:cNvPr>
          <p:cNvPicPr>
            <a:picLocks noChangeAspect="1"/>
          </p:cNvPicPr>
          <p:nvPr/>
        </p:nvPicPr>
        <p:blipFill>
          <a:blip r:embed="rId3"/>
          <a:stretch>
            <a:fillRect/>
          </a:stretch>
        </p:blipFill>
        <p:spPr>
          <a:xfrm>
            <a:off x="2388774" y="1598374"/>
            <a:ext cx="4456525" cy="3545126"/>
          </a:xfrm>
          <a:prstGeom prst="rect">
            <a:avLst/>
          </a:prstGeom>
        </p:spPr>
      </p:pic>
    </p:spTree>
    <p:extLst>
      <p:ext uri="{BB962C8B-B14F-4D97-AF65-F5344CB8AC3E}">
        <p14:creationId xmlns:p14="http://schemas.microsoft.com/office/powerpoint/2010/main" val="3148289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Quanlitative evaluation</a:t>
            </a:r>
            <a:endParaRPr sz="2000" dirty="0"/>
          </a:p>
        </p:txBody>
      </p:sp>
      <p:pic>
        <p:nvPicPr>
          <p:cNvPr id="4" name="Picture 3">
            <a:extLst>
              <a:ext uri="{FF2B5EF4-FFF2-40B4-BE49-F238E27FC236}">
                <a16:creationId xmlns:a16="http://schemas.microsoft.com/office/drawing/2014/main" id="{A25DCAB0-4A5F-1692-FCB7-DC4F4A6A342A}"/>
              </a:ext>
            </a:extLst>
          </p:cNvPr>
          <p:cNvPicPr>
            <a:picLocks noChangeAspect="1"/>
          </p:cNvPicPr>
          <p:nvPr/>
        </p:nvPicPr>
        <p:blipFill>
          <a:blip r:embed="rId3"/>
          <a:stretch>
            <a:fillRect/>
          </a:stretch>
        </p:blipFill>
        <p:spPr>
          <a:xfrm>
            <a:off x="939800" y="1749906"/>
            <a:ext cx="7264400" cy="3294656"/>
          </a:xfrm>
          <a:prstGeom prst="rect">
            <a:avLst/>
          </a:prstGeom>
        </p:spPr>
      </p:pic>
    </p:spTree>
    <p:extLst>
      <p:ext uri="{BB962C8B-B14F-4D97-AF65-F5344CB8AC3E}">
        <p14:creationId xmlns:p14="http://schemas.microsoft.com/office/powerpoint/2010/main" val="3322882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Ablation study</a:t>
            </a:r>
            <a:endParaRPr sz="2000" dirty="0"/>
          </a:p>
        </p:txBody>
      </p:sp>
      <p:pic>
        <p:nvPicPr>
          <p:cNvPr id="2" name="Picture 1" descr="A table of model numbers&#10;&#10;Description automatically generated with medium confidence">
            <a:extLst>
              <a:ext uri="{FF2B5EF4-FFF2-40B4-BE49-F238E27FC236}">
                <a16:creationId xmlns:a16="http://schemas.microsoft.com/office/drawing/2014/main" id="{2247F2E8-D27A-A3D1-94AB-B0C8B42F2716}"/>
              </a:ext>
            </a:extLst>
          </p:cNvPr>
          <p:cNvPicPr>
            <a:picLocks noChangeAspect="1"/>
          </p:cNvPicPr>
          <p:nvPr/>
        </p:nvPicPr>
        <p:blipFill>
          <a:blip r:embed="rId3"/>
          <a:stretch>
            <a:fillRect/>
          </a:stretch>
        </p:blipFill>
        <p:spPr>
          <a:xfrm>
            <a:off x="720000" y="2133841"/>
            <a:ext cx="7704000" cy="1607469"/>
          </a:xfrm>
          <a:prstGeom prst="rect">
            <a:avLst/>
          </a:prstGeom>
        </p:spPr>
      </p:pic>
    </p:spTree>
    <p:extLst>
      <p:ext uri="{BB962C8B-B14F-4D97-AF65-F5344CB8AC3E}">
        <p14:creationId xmlns:p14="http://schemas.microsoft.com/office/powerpoint/2010/main" val="2448819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Re-train: details</a:t>
            </a:r>
            <a:endParaRPr sz="2000" dirty="0"/>
          </a:p>
        </p:txBody>
      </p:sp>
      <p:sp>
        <p:nvSpPr>
          <p:cNvPr id="6" name="TextBox 5">
            <a:extLst>
              <a:ext uri="{FF2B5EF4-FFF2-40B4-BE49-F238E27FC236}">
                <a16:creationId xmlns:a16="http://schemas.microsoft.com/office/drawing/2014/main" id="{E0CB6FA2-2D58-65D5-A3A9-7CD7B2265E6A}"/>
              </a:ext>
            </a:extLst>
          </p:cNvPr>
          <p:cNvSpPr txBox="1"/>
          <p:nvPr/>
        </p:nvSpPr>
        <p:spPr>
          <a:xfrm>
            <a:off x="720000" y="1775616"/>
            <a:ext cx="6388287" cy="646331"/>
          </a:xfrm>
          <a:prstGeom prst="rect">
            <a:avLst/>
          </a:prstGeom>
          <a:noFill/>
        </p:spPr>
        <p:txBody>
          <a:bodyPr wrap="none" rtlCol="0">
            <a:spAutoFit/>
          </a:bodyPr>
          <a:lstStyle/>
          <a:p>
            <a:r>
              <a:rPr lang="en-US" sz="1200" b="1" i="1" dirty="0">
                <a:solidFill>
                  <a:schemeClr val="accent3"/>
                </a:solidFill>
                <a:latin typeface="Be Vietnam Pro" pitchFamily="2" charset="0"/>
              </a:rPr>
              <a:t>Dataset: </a:t>
            </a:r>
            <a:r>
              <a:rPr lang="en-US" sz="1200" dirty="0">
                <a:latin typeface="Be Vietnam Pro" pitchFamily="2" charset="0"/>
              </a:rPr>
              <a:t>CUB Bird with 11788 images and 10 language descriptions for each image </a:t>
            </a:r>
          </a:p>
          <a:p>
            <a:pPr marL="285750" indent="-285750">
              <a:buFont typeface="Arial" panose="020B0604020202020204" pitchFamily="34" charset="0"/>
              <a:buChar char="•"/>
            </a:pPr>
            <a:r>
              <a:rPr lang="en-US" sz="1200" dirty="0">
                <a:latin typeface="Be Vietnam Pro" pitchFamily="2" charset="0"/>
              </a:rPr>
              <a:t>Training: 8855 images and 88550 descriptions</a:t>
            </a:r>
          </a:p>
          <a:p>
            <a:pPr marL="285750" indent="-285750">
              <a:buFont typeface="Arial" panose="020B0604020202020204" pitchFamily="34" charset="0"/>
              <a:buChar char="•"/>
            </a:pPr>
            <a:r>
              <a:rPr lang="en-US" sz="1200" dirty="0">
                <a:latin typeface="Be Vietnam Pro" pitchFamily="2" charset="0"/>
              </a:rPr>
              <a:t>Testing: 2933 images and 29330 descriptions</a:t>
            </a:r>
          </a:p>
        </p:txBody>
      </p:sp>
      <p:sp>
        <p:nvSpPr>
          <p:cNvPr id="3" name="TextBox 2">
            <a:extLst>
              <a:ext uri="{FF2B5EF4-FFF2-40B4-BE49-F238E27FC236}">
                <a16:creationId xmlns:a16="http://schemas.microsoft.com/office/drawing/2014/main" id="{3AAF3711-88AC-2446-C7DE-DAFA23575186}"/>
              </a:ext>
            </a:extLst>
          </p:cNvPr>
          <p:cNvSpPr txBox="1"/>
          <p:nvPr/>
        </p:nvSpPr>
        <p:spPr>
          <a:xfrm>
            <a:off x="720000" y="2823547"/>
            <a:ext cx="4851460" cy="1569660"/>
          </a:xfrm>
          <a:prstGeom prst="rect">
            <a:avLst/>
          </a:prstGeom>
          <a:noFill/>
        </p:spPr>
        <p:txBody>
          <a:bodyPr wrap="square" rtlCol="0">
            <a:spAutoFit/>
          </a:bodyPr>
          <a:lstStyle/>
          <a:p>
            <a:r>
              <a:rPr lang="en-US" sz="1200" b="1" i="1" dirty="0">
                <a:solidFill>
                  <a:schemeClr val="accent3"/>
                </a:solidFill>
                <a:latin typeface="Be Vietnam Pro" pitchFamily="2" charset="0"/>
              </a:rPr>
              <a:t>Set up:</a:t>
            </a:r>
          </a:p>
          <a:p>
            <a:pPr marL="171450" indent="-171450">
              <a:buFont typeface="Arial" panose="020B0604020202020204" pitchFamily="34" charset="0"/>
              <a:buChar char="•"/>
            </a:pPr>
            <a:r>
              <a:rPr lang="en-US" sz="1200" dirty="0">
                <a:latin typeface="Be Vietnam Pro" pitchFamily="2" charset="0"/>
              </a:rPr>
              <a:t>GPU: T4 </a:t>
            </a:r>
          </a:p>
          <a:p>
            <a:pPr marL="171450" indent="-171450">
              <a:buFont typeface="Arial" panose="020B0604020202020204" pitchFamily="34" charset="0"/>
              <a:buChar char="•"/>
            </a:pPr>
            <a:r>
              <a:rPr lang="en-US" sz="1200" dirty="0">
                <a:latin typeface="Be Vietnam Pro" pitchFamily="2" charset="0"/>
              </a:rPr>
              <a:t>Batch size: 32</a:t>
            </a:r>
          </a:p>
          <a:p>
            <a:pPr marL="171450" indent="-171450">
              <a:buFont typeface="Arial" panose="020B0604020202020204" pitchFamily="34" charset="0"/>
              <a:buChar char="•"/>
            </a:pPr>
            <a:r>
              <a:rPr lang="en-US" sz="1200" dirty="0">
                <a:latin typeface="Be Vietnam Pro" pitchFamily="2" charset="0"/>
              </a:rPr>
              <a:t>Time: ~15mins/epoch</a:t>
            </a:r>
          </a:p>
          <a:p>
            <a:pPr marL="171450" indent="-171450">
              <a:buFont typeface="Arial" panose="020B0604020202020204" pitchFamily="34" charset="0"/>
              <a:buChar char="•"/>
            </a:pPr>
            <a:r>
              <a:rPr lang="en-US" sz="1200" dirty="0">
                <a:latin typeface="Be Vietnam Pro" pitchFamily="2" charset="0"/>
              </a:rPr>
              <a:t>Number of epochs: 310 (paper: 600 epochs)</a:t>
            </a:r>
          </a:p>
          <a:p>
            <a:pPr marL="171450" indent="-171450">
              <a:buFont typeface="Arial" panose="020B0604020202020204" pitchFamily="34" charset="0"/>
              <a:buChar char="•"/>
            </a:pPr>
            <a:endParaRPr lang="en-US" sz="1200" dirty="0">
              <a:latin typeface="Be Vietnam Pro" pitchFamily="2" charset="0"/>
            </a:endParaRPr>
          </a:p>
          <a:p>
            <a:pPr marL="171450" indent="-171450">
              <a:buFont typeface="Arial" panose="020B0604020202020204" pitchFamily="34" charset="0"/>
              <a:buChar char="•"/>
            </a:pPr>
            <a:endParaRPr lang="en-US" sz="1200" dirty="0">
              <a:latin typeface="Be Vietnam Pro" pitchFamily="2" charset="0"/>
            </a:endParaRPr>
          </a:p>
          <a:p>
            <a:pPr marL="171450" indent="-171450">
              <a:buFont typeface="Arial" panose="020B0604020202020204" pitchFamily="34" charset="0"/>
              <a:buChar char="•"/>
            </a:pPr>
            <a:endParaRPr lang="en-US" sz="1200" dirty="0">
              <a:latin typeface="Be Vietnam Pro" pitchFamily="2" charset="0"/>
            </a:endParaRPr>
          </a:p>
        </p:txBody>
      </p:sp>
    </p:spTree>
    <p:extLst>
      <p:ext uri="{BB962C8B-B14F-4D97-AF65-F5344CB8AC3E}">
        <p14:creationId xmlns:p14="http://schemas.microsoft.com/office/powerpoint/2010/main" val="4055877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29"/>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Introduction</a:t>
            </a:r>
            <a:endParaRPr sz="2700" b="0"/>
          </a:p>
        </p:txBody>
      </p:sp>
      <p:sp>
        <p:nvSpPr>
          <p:cNvPr id="1700" name="Google Shape;1700;p29"/>
          <p:cNvSpPr txBox="1"/>
          <p:nvPr/>
        </p:nvSpPr>
        <p:spPr>
          <a:xfrm>
            <a:off x="909525" y="1416753"/>
            <a:ext cx="7324950" cy="2677289"/>
          </a:xfrm>
          <a:prstGeom prst="rect">
            <a:avLst/>
          </a:prstGeom>
          <a:noFill/>
          <a:ln>
            <a:noFill/>
          </a:ln>
        </p:spPr>
        <p:txBody>
          <a:bodyPr spcFirstLastPara="1" wrap="square" lIns="91425" tIns="91425" rIns="91425" bIns="91425" anchor="t" anchorCtr="0">
            <a:noAutofit/>
          </a:bodyPr>
          <a:lstStyle/>
          <a:p>
            <a:pPr>
              <a:lnSpc>
                <a:spcPct val="115000"/>
              </a:lnSpc>
            </a:pPr>
            <a:r>
              <a:rPr lang="en-US" sz="1300" kern="100" dirty="0">
                <a:effectLst/>
                <a:latin typeface="Be Vietnam Pro" pitchFamily="2" charset="0"/>
                <a:ea typeface="Calibri" panose="020F0502020204030204" pitchFamily="34" charset="0"/>
                <a:cs typeface="Times New Roman" panose="02020603050405020304" pitchFamily="18" charset="0"/>
              </a:rPr>
              <a:t>Due to the instability of the GAN model, most recent models adopt the stacked architecture as the backbone to generate high-resolution images. </a:t>
            </a:r>
          </a:p>
          <a:p>
            <a:pPr>
              <a:lnSpc>
                <a:spcPct val="115000"/>
              </a:lnSpc>
            </a:pPr>
            <a:endParaRPr lang="en-US" sz="1100" kern="100" dirty="0">
              <a:effectLst/>
              <a:latin typeface="Be Vietnam Pro" pitchFamily="2"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100" kern="100" dirty="0">
                <a:effectLst/>
                <a:latin typeface="Be Vietnam Pro" pitchFamily="2" charset="0"/>
                <a:ea typeface="Calibri" panose="020F0502020204030204" pitchFamily="34" charset="0"/>
                <a:cs typeface="Times New Roman" panose="02020603050405020304" pitchFamily="18" charset="0"/>
              </a:rPr>
              <a:t>Han Zhang, Tao Xu, </a:t>
            </a:r>
            <a:r>
              <a:rPr lang="en-US" sz="1100" kern="100" dirty="0" err="1">
                <a:effectLst/>
                <a:latin typeface="Be Vietnam Pro" pitchFamily="2" charset="0"/>
                <a:ea typeface="Calibri" panose="020F0502020204030204" pitchFamily="34" charset="0"/>
                <a:cs typeface="Times New Roman" panose="02020603050405020304" pitchFamily="18" charset="0"/>
              </a:rPr>
              <a:t>Hongsheng</a:t>
            </a:r>
            <a:r>
              <a:rPr lang="en-US" sz="1100" kern="100" dirty="0">
                <a:effectLst/>
                <a:latin typeface="Be Vietnam Pro" pitchFamily="2" charset="0"/>
                <a:ea typeface="Calibri" panose="020F0502020204030204" pitchFamily="34" charset="0"/>
                <a:cs typeface="Times New Roman" panose="02020603050405020304" pitchFamily="18" charset="0"/>
              </a:rPr>
              <a:t> Li, </a:t>
            </a:r>
            <a:r>
              <a:rPr lang="en-US" sz="1100" kern="100" dirty="0" err="1">
                <a:effectLst/>
                <a:latin typeface="Be Vietnam Pro" pitchFamily="2" charset="0"/>
                <a:ea typeface="Calibri" panose="020F0502020204030204" pitchFamily="34" charset="0"/>
                <a:cs typeface="Times New Roman" panose="02020603050405020304" pitchFamily="18" charset="0"/>
              </a:rPr>
              <a:t>Shaoting</a:t>
            </a:r>
            <a:r>
              <a:rPr lang="en-US" sz="1100" kern="100" dirty="0">
                <a:effectLst/>
                <a:latin typeface="Be Vietnam Pro" pitchFamily="2" charset="0"/>
                <a:ea typeface="Calibri" panose="020F0502020204030204" pitchFamily="34" charset="0"/>
                <a:cs typeface="Times New Roman" panose="02020603050405020304" pitchFamily="18" charset="0"/>
              </a:rPr>
              <a:t> Zhang, </a:t>
            </a:r>
            <a:r>
              <a:rPr lang="en-US" sz="1100" kern="100" dirty="0" err="1">
                <a:effectLst/>
                <a:latin typeface="Be Vietnam Pro" pitchFamily="2" charset="0"/>
                <a:ea typeface="Calibri" panose="020F0502020204030204" pitchFamily="34" charset="0"/>
                <a:cs typeface="Times New Roman" panose="02020603050405020304" pitchFamily="18" charset="0"/>
              </a:rPr>
              <a:t>Xiaogang</a:t>
            </a:r>
            <a:r>
              <a:rPr lang="en-US" sz="1100" kern="100" dirty="0">
                <a:effectLst/>
                <a:latin typeface="Be Vietnam Pro" pitchFamily="2" charset="0"/>
                <a:ea typeface="Calibri" panose="020F0502020204030204" pitchFamily="34" charset="0"/>
                <a:cs typeface="Times New Roman" panose="02020603050405020304" pitchFamily="18" charset="0"/>
              </a:rPr>
              <a:t> Wang, </a:t>
            </a:r>
            <a:r>
              <a:rPr lang="en-US" sz="1100" kern="100" dirty="0" err="1">
                <a:effectLst/>
                <a:latin typeface="Be Vietnam Pro" pitchFamily="2" charset="0"/>
                <a:ea typeface="Calibri" panose="020F0502020204030204" pitchFamily="34" charset="0"/>
                <a:cs typeface="Times New Roman" panose="02020603050405020304" pitchFamily="18" charset="0"/>
              </a:rPr>
              <a:t>Xiaolei</a:t>
            </a:r>
            <a:r>
              <a:rPr lang="en-US" sz="1100" kern="100" dirty="0">
                <a:effectLst/>
                <a:latin typeface="Be Vietnam Pro" pitchFamily="2" charset="0"/>
                <a:ea typeface="Calibri" panose="020F0502020204030204" pitchFamily="34" charset="0"/>
                <a:cs typeface="Times New Roman" panose="02020603050405020304" pitchFamily="18" charset="0"/>
              </a:rPr>
              <a:t> Huang, and Dimitris N Metaxas. </a:t>
            </a:r>
            <a:r>
              <a:rPr lang="en-US" sz="11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Stackgan</a:t>
            </a:r>
            <a:r>
              <a:rPr lang="en-US" sz="11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Text to photo-realistic image synthesis with stacked generative adversarial networks</a:t>
            </a:r>
            <a:r>
              <a:rPr lang="en-US" sz="1100" kern="100" dirty="0">
                <a:effectLst/>
                <a:latin typeface="Be Vietnam Pro" pitchFamily="2" charset="0"/>
                <a:ea typeface="Calibri" panose="020F0502020204030204" pitchFamily="34" charset="0"/>
                <a:cs typeface="Times New Roman" panose="02020603050405020304" pitchFamily="18" charset="0"/>
              </a:rPr>
              <a:t>. In Proceedings of the IEEE international conference on computer vision, pages 5907–5915, 2017 </a:t>
            </a:r>
          </a:p>
          <a:p>
            <a:pPr marR="0" lvl="0">
              <a:spcBef>
                <a:spcPts val="0"/>
              </a:spcBef>
              <a:spcAft>
                <a:spcPts val="0"/>
              </a:spcAft>
            </a:pPr>
            <a:endParaRPr lang="en-US" sz="1100" kern="100" dirty="0">
              <a:effectLst/>
              <a:latin typeface="Be Vietnam Pro" pitchFamily="2"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alibri" panose="020F0502020204030204" pitchFamily="34" charset="0"/>
              <a:buChar char="-"/>
            </a:pPr>
            <a:r>
              <a:rPr lang="en-US" sz="1100" kern="100" dirty="0">
                <a:effectLst/>
                <a:latin typeface="Be Vietnam Pro" pitchFamily="2" charset="0"/>
                <a:ea typeface="Calibri" panose="020F0502020204030204" pitchFamily="34" charset="0"/>
                <a:cs typeface="Times New Roman" panose="02020603050405020304" pitchFamily="18" charset="0"/>
              </a:rPr>
              <a:t>Han Zhang, Tao Xu, </a:t>
            </a:r>
            <a:r>
              <a:rPr lang="en-US" sz="1100" kern="100" dirty="0" err="1">
                <a:effectLst/>
                <a:latin typeface="Be Vietnam Pro" pitchFamily="2" charset="0"/>
                <a:ea typeface="Calibri" panose="020F0502020204030204" pitchFamily="34" charset="0"/>
                <a:cs typeface="Times New Roman" panose="02020603050405020304" pitchFamily="18" charset="0"/>
              </a:rPr>
              <a:t>Hongsheng</a:t>
            </a:r>
            <a:r>
              <a:rPr lang="en-US" sz="1100" kern="100" dirty="0">
                <a:effectLst/>
                <a:latin typeface="Be Vietnam Pro" pitchFamily="2" charset="0"/>
                <a:ea typeface="Calibri" panose="020F0502020204030204" pitchFamily="34" charset="0"/>
                <a:cs typeface="Times New Roman" panose="02020603050405020304" pitchFamily="18" charset="0"/>
              </a:rPr>
              <a:t> Li, </a:t>
            </a:r>
            <a:r>
              <a:rPr lang="en-US" sz="1100" kern="100" dirty="0" err="1">
                <a:effectLst/>
                <a:latin typeface="Be Vietnam Pro" pitchFamily="2" charset="0"/>
                <a:ea typeface="Calibri" panose="020F0502020204030204" pitchFamily="34" charset="0"/>
                <a:cs typeface="Times New Roman" panose="02020603050405020304" pitchFamily="18" charset="0"/>
              </a:rPr>
              <a:t>Shaoting</a:t>
            </a:r>
            <a:r>
              <a:rPr lang="en-US" sz="1100" kern="100" dirty="0">
                <a:effectLst/>
                <a:latin typeface="Be Vietnam Pro" pitchFamily="2" charset="0"/>
                <a:ea typeface="Calibri" panose="020F0502020204030204" pitchFamily="34" charset="0"/>
                <a:cs typeface="Times New Roman" panose="02020603050405020304" pitchFamily="18" charset="0"/>
              </a:rPr>
              <a:t> Zhang, </a:t>
            </a:r>
            <a:r>
              <a:rPr lang="en-US" sz="1100" kern="100" dirty="0" err="1">
                <a:effectLst/>
                <a:latin typeface="Be Vietnam Pro" pitchFamily="2" charset="0"/>
                <a:ea typeface="Calibri" panose="020F0502020204030204" pitchFamily="34" charset="0"/>
                <a:cs typeface="Times New Roman" panose="02020603050405020304" pitchFamily="18" charset="0"/>
              </a:rPr>
              <a:t>Xiaogang</a:t>
            </a:r>
            <a:r>
              <a:rPr lang="en-US" sz="1100" kern="100" dirty="0">
                <a:effectLst/>
                <a:latin typeface="Be Vietnam Pro" pitchFamily="2" charset="0"/>
                <a:ea typeface="Calibri" panose="020F0502020204030204" pitchFamily="34" charset="0"/>
                <a:cs typeface="Times New Roman" panose="02020603050405020304" pitchFamily="18" charset="0"/>
              </a:rPr>
              <a:t> Wang, </a:t>
            </a:r>
            <a:r>
              <a:rPr lang="en-US" sz="1100" kern="100" dirty="0" err="1">
                <a:effectLst/>
                <a:latin typeface="Be Vietnam Pro" pitchFamily="2" charset="0"/>
                <a:ea typeface="Calibri" panose="020F0502020204030204" pitchFamily="34" charset="0"/>
                <a:cs typeface="Times New Roman" panose="02020603050405020304" pitchFamily="18" charset="0"/>
              </a:rPr>
              <a:t>Xiaolei</a:t>
            </a:r>
            <a:r>
              <a:rPr lang="en-US" sz="1100" kern="100" dirty="0">
                <a:effectLst/>
                <a:latin typeface="Be Vietnam Pro" pitchFamily="2" charset="0"/>
                <a:ea typeface="Calibri" panose="020F0502020204030204" pitchFamily="34" charset="0"/>
                <a:cs typeface="Times New Roman" panose="02020603050405020304" pitchFamily="18" charset="0"/>
              </a:rPr>
              <a:t> Huang, and Dimitris N Metaxas</a:t>
            </a:r>
            <a:r>
              <a:rPr lang="en-US" sz="1100" i="1" kern="100" dirty="0">
                <a:effectLst/>
                <a:latin typeface="Be Vietnam Pro" pitchFamily="2" charset="0"/>
                <a:ea typeface="Calibri" panose="020F0502020204030204" pitchFamily="34" charset="0"/>
                <a:cs typeface="Times New Roman" panose="02020603050405020304" pitchFamily="18" charset="0"/>
              </a:rPr>
              <a:t>. </a:t>
            </a:r>
            <a:r>
              <a:rPr lang="en-US" sz="11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Stackgan</a:t>
            </a:r>
            <a:r>
              <a:rPr lang="en-US" sz="11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Realistic image synthesis with stacked generative adversarial networks</a:t>
            </a:r>
            <a:r>
              <a:rPr lang="en-US" sz="1100"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a:t>
            </a:r>
            <a:r>
              <a:rPr lang="en-US" sz="1100" kern="100" dirty="0">
                <a:effectLst/>
                <a:latin typeface="Be Vietnam Pro" pitchFamily="2" charset="0"/>
                <a:ea typeface="Calibri" panose="020F0502020204030204" pitchFamily="34" charset="0"/>
                <a:cs typeface="Times New Roman" panose="02020603050405020304" pitchFamily="18" charset="0"/>
              </a:rPr>
              <a:t>IEEE TPAMI, 41(8):1947–1962, 2018. </a:t>
            </a:r>
          </a:p>
          <a:p>
            <a:pPr marL="0" lvl="0" indent="0" algn="l" rtl="0">
              <a:lnSpc>
                <a:spcPct val="115000"/>
              </a:lnSpc>
              <a:spcBef>
                <a:spcPts val="0"/>
              </a:spcBef>
              <a:spcAft>
                <a:spcPts val="0"/>
              </a:spcAft>
              <a:buNone/>
            </a:pPr>
            <a:endParaRPr sz="1300" dirty="0">
              <a:solidFill>
                <a:schemeClr val="dk1"/>
              </a:solidFill>
              <a:latin typeface="Be Vietnam Pro" pitchFamily="2" charset="0"/>
              <a:ea typeface="Actor"/>
              <a:cs typeface="Actor"/>
              <a:sym typeface="Actor"/>
            </a:endParaRPr>
          </a:p>
        </p:txBody>
      </p:sp>
      <p:sp>
        <p:nvSpPr>
          <p:cNvPr id="1701" name="Google Shape;1701;p29"/>
          <p:cNvSpPr/>
          <p:nvPr/>
        </p:nvSpPr>
        <p:spPr>
          <a:xfrm>
            <a:off x="8755350" y="4744550"/>
            <a:ext cx="320700" cy="22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pic>
        <p:nvPicPr>
          <p:cNvPr id="2050" name="Picture 2">
            <a:extLst>
              <a:ext uri="{FF2B5EF4-FFF2-40B4-BE49-F238E27FC236}">
                <a16:creationId xmlns:a16="http://schemas.microsoft.com/office/drawing/2014/main" id="{F1C3E80E-0C98-9087-0E6E-94D3A5D3B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539" y="1557608"/>
            <a:ext cx="5216142" cy="3585891"/>
          </a:xfrm>
          <a:prstGeom prst="rect">
            <a:avLst/>
          </a:prstGeom>
          <a:noFill/>
          <a:extLst>
            <a:ext uri="{909E8E84-426E-40DD-AFC4-6F175D3DCCD1}">
              <a14:hiddenFill xmlns:a14="http://schemas.microsoft.com/office/drawing/2010/main">
                <a:solidFill>
                  <a:srgbClr val="FFFFFF"/>
                </a:solidFill>
              </a14:hiddenFill>
            </a:ext>
          </a:extLst>
        </p:spPr>
      </p:pic>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877718"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Re-train: losses for first 100 epoch</a:t>
            </a:r>
            <a:endParaRPr sz="2000" dirty="0"/>
          </a:p>
        </p:txBody>
      </p:sp>
    </p:spTree>
    <p:extLst>
      <p:ext uri="{BB962C8B-B14F-4D97-AF65-F5344CB8AC3E}">
        <p14:creationId xmlns:p14="http://schemas.microsoft.com/office/powerpoint/2010/main" val="2654340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877718"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Re-train: metrics per epoch </a:t>
            </a:r>
            <a:endParaRPr sz="2000" dirty="0"/>
          </a:p>
        </p:txBody>
      </p:sp>
      <p:pic>
        <p:nvPicPr>
          <p:cNvPr id="3074" name="Picture 2">
            <a:extLst>
              <a:ext uri="{FF2B5EF4-FFF2-40B4-BE49-F238E27FC236}">
                <a16:creationId xmlns:a16="http://schemas.microsoft.com/office/drawing/2014/main" id="{1D4CE991-726A-F5E3-46CD-B1809B24D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489" y="1775616"/>
            <a:ext cx="4755021" cy="326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85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877718"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Re-train: final metrics </a:t>
            </a:r>
            <a:endParaRPr sz="2000" dirty="0"/>
          </a:p>
        </p:txBody>
      </p:sp>
      <p:graphicFrame>
        <p:nvGraphicFramePr>
          <p:cNvPr id="5" name="Table 4">
            <a:extLst>
              <a:ext uri="{FF2B5EF4-FFF2-40B4-BE49-F238E27FC236}">
                <a16:creationId xmlns:a16="http://schemas.microsoft.com/office/drawing/2014/main" id="{E8B6C334-8384-21AB-1AE9-C2A0B893DAAD}"/>
              </a:ext>
            </a:extLst>
          </p:cNvPr>
          <p:cNvGraphicFramePr>
            <a:graphicFrameLocks noGrp="1"/>
          </p:cNvGraphicFramePr>
          <p:nvPr>
            <p:extLst>
              <p:ext uri="{D42A27DB-BD31-4B8C-83A1-F6EECF244321}">
                <p14:modId xmlns:p14="http://schemas.microsoft.com/office/powerpoint/2010/main" val="2200610220"/>
              </p:ext>
            </p:extLst>
          </p:nvPr>
        </p:nvGraphicFramePr>
        <p:xfrm>
          <a:off x="1524000" y="2015490"/>
          <a:ext cx="6096000" cy="1112520"/>
        </p:xfrm>
        <a:graphic>
          <a:graphicData uri="http://schemas.openxmlformats.org/drawingml/2006/table">
            <a:tbl>
              <a:tblPr firstRow="1" bandRow="1">
                <a:tableStyleId>{ECAF9CA6-B630-4AB5-9A20-07805290872A}</a:tableStyleId>
              </a:tblPr>
              <a:tblGrid>
                <a:gridCol w="2032000">
                  <a:extLst>
                    <a:ext uri="{9D8B030D-6E8A-4147-A177-3AD203B41FA5}">
                      <a16:colId xmlns:a16="http://schemas.microsoft.com/office/drawing/2014/main" val="2303337080"/>
                    </a:ext>
                  </a:extLst>
                </a:gridCol>
                <a:gridCol w="2032000">
                  <a:extLst>
                    <a:ext uri="{9D8B030D-6E8A-4147-A177-3AD203B41FA5}">
                      <a16:colId xmlns:a16="http://schemas.microsoft.com/office/drawing/2014/main" val="260969798"/>
                    </a:ext>
                  </a:extLst>
                </a:gridCol>
                <a:gridCol w="2032000">
                  <a:extLst>
                    <a:ext uri="{9D8B030D-6E8A-4147-A177-3AD203B41FA5}">
                      <a16:colId xmlns:a16="http://schemas.microsoft.com/office/drawing/2014/main" val="889477623"/>
                    </a:ext>
                  </a:extLst>
                </a:gridCol>
              </a:tblGrid>
              <a:tr h="370840">
                <a:tc>
                  <a:txBody>
                    <a:bodyPr/>
                    <a:lstStyle/>
                    <a:p>
                      <a:endParaRPr lang="en-US" sz="1400" dirty="0">
                        <a:latin typeface="Be Vietnam Pro" pitchFamily="2" charset="0"/>
                      </a:endParaRPr>
                    </a:p>
                  </a:txBody>
                  <a:tcPr/>
                </a:tc>
                <a:tc>
                  <a:txBody>
                    <a:bodyPr/>
                    <a:lstStyle/>
                    <a:p>
                      <a:r>
                        <a:rPr lang="en-US" sz="1400" b="1" dirty="0">
                          <a:latin typeface="Be Vietnam Pro" pitchFamily="2" charset="0"/>
                        </a:rPr>
                        <a:t>Ours</a:t>
                      </a:r>
                    </a:p>
                  </a:txBody>
                  <a:tcPr/>
                </a:tc>
                <a:tc>
                  <a:txBody>
                    <a:bodyPr/>
                    <a:lstStyle/>
                    <a:p>
                      <a:r>
                        <a:rPr lang="en-US" sz="1400" b="1" dirty="0">
                          <a:latin typeface="Be Vietnam Pro" pitchFamily="2" charset="0"/>
                        </a:rPr>
                        <a:t>Paper’s</a:t>
                      </a:r>
                    </a:p>
                  </a:txBody>
                  <a:tcPr/>
                </a:tc>
                <a:extLst>
                  <a:ext uri="{0D108BD9-81ED-4DB2-BD59-A6C34878D82A}">
                    <a16:rowId xmlns:a16="http://schemas.microsoft.com/office/drawing/2014/main" val="3881818136"/>
                  </a:ext>
                </a:extLst>
              </a:tr>
              <a:tr h="370840">
                <a:tc>
                  <a:txBody>
                    <a:bodyPr/>
                    <a:lstStyle/>
                    <a:p>
                      <a:r>
                        <a:rPr lang="en-US" sz="1400" b="1" dirty="0">
                          <a:latin typeface="Be Vietnam Pro" pitchFamily="2" charset="0"/>
                        </a:rPr>
                        <a:t>IS</a:t>
                      </a:r>
                    </a:p>
                  </a:txBody>
                  <a:tcPr/>
                </a:tc>
                <a:tc>
                  <a:txBody>
                    <a:bodyPr/>
                    <a:lstStyle/>
                    <a:p>
                      <a:r>
                        <a:rPr lang="en-US" sz="1400" dirty="0">
                          <a:latin typeface="Be Vietnam Pro" pitchFamily="2" charset="0"/>
                        </a:rPr>
                        <a:t>4.43</a:t>
                      </a:r>
                    </a:p>
                  </a:txBody>
                  <a:tcPr/>
                </a:tc>
                <a:tc>
                  <a:txBody>
                    <a:bodyPr/>
                    <a:lstStyle/>
                    <a:p>
                      <a:r>
                        <a:rPr lang="en-US" sz="1400" dirty="0">
                          <a:latin typeface="Be Vietnam Pro" pitchFamily="2" charset="0"/>
                        </a:rPr>
                        <a:t>5.10</a:t>
                      </a:r>
                    </a:p>
                  </a:txBody>
                  <a:tcPr/>
                </a:tc>
                <a:extLst>
                  <a:ext uri="{0D108BD9-81ED-4DB2-BD59-A6C34878D82A}">
                    <a16:rowId xmlns:a16="http://schemas.microsoft.com/office/drawing/2014/main" val="3024260107"/>
                  </a:ext>
                </a:extLst>
              </a:tr>
              <a:tr h="370840">
                <a:tc>
                  <a:txBody>
                    <a:bodyPr/>
                    <a:lstStyle/>
                    <a:p>
                      <a:r>
                        <a:rPr lang="en-US" sz="1400" b="1" dirty="0">
                          <a:latin typeface="Be Vietnam Pro" pitchFamily="2" charset="0"/>
                        </a:rPr>
                        <a:t>FID</a:t>
                      </a:r>
                    </a:p>
                  </a:txBody>
                  <a:tcPr/>
                </a:tc>
                <a:tc>
                  <a:txBody>
                    <a:bodyPr/>
                    <a:lstStyle/>
                    <a:p>
                      <a:r>
                        <a:rPr lang="en-US" sz="1400" dirty="0">
                          <a:latin typeface="Be Vietnam Pro" pitchFamily="2" charset="0"/>
                        </a:rPr>
                        <a:t>18.10</a:t>
                      </a:r>
                    </a:p>
                  </a:txBody>
                  <a:tcPr/>
                </a:tc>
                <a:tc>
                  <a:txBody>
                    <a:bodyPr/>
                    <a:lstStyle/>
                    <a:p>
                      <a:r>
                        <a:rPr lang="en-US" sz="1400" dirty="0">
                          <a:latin typeface="Be Vietnam Pro" pitchFamily="2" charset="0"/>
                        </a:rPr>
                        <a:t>21.42</a:t>
                      </a:r>
                    </a:p>
                  </a:txBody>
                  <a:tcPr/>
                </a:tc>
                <a:extLst>
                  <a:ext uri="{0D108BD9-81ED-4DB2-BD59-A6C34878D82A}">
                    <a16:rowId xmlns:a16="http://schemas.microsoft.com/office/drawing/2014/main" val="3828508787"/>
                  </a:ext>
                </a:extLst>
              </a:tr>
            </a:tbl>
          </a:graphicData>
        </a:graphic>
      </p:graphicFrame>
    </p:spTree>
    <p:extLst>
      <p:ext uri="{BB962C8B-B14F-4D97-AF65-F5344CB8AC3E}">
        <p14:creationId xmlns:p14="http://schemas.microsoft.com/office/powerpoint/2010/main" val="11188546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Visualizing samples</a:t>
            </a:r>
            <a:endParaRPr sz="2000" dirty="0"/>
          </a:p>
        </p:txBody>
      </p:sp>
      <p:pic>
        <p:nvPicPr>
          <p:cNvPr id="2050" name="Picture 2">
            <a:extLst>
              <a:ext uri="{FF2B5EF4-FFF2-40B4-BE49-F238E27FC236}">
                <a16:creationId xmlns:a16="http://schemas.microsoft.com/office/drawing/2014/main" id="{85CD1D08-C8CE-9E72-038E-056B61BC5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229" y="2172749"/>
            <a:ext cx="4425541" cy="22235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975C020-D752-B91E-3BAB-47E69876631B}"/>
              </a:ext>
            </a:extLst>
          </p:cNvPr>
          <p:cNvSpPr txBox="1"/>
          <p:nvPr/>
        </p:nvSpPr>
        <p:spPr>
          <a:xfrm>
            <a:off x="1981756" y="1837081"/>
            <a:ext cx="5498982" cy="276999"/>
          </a:xfrm>
          <a:prstGeom prst="rect">
            <a:avLst/>
          </a:prstGeom>
          <a:noFill/>
        </p:spPr>
        <p:txBody>
          <a:bodyPr wrap="square">
            <a:spAutoFit/>
          </a:bodyPr>
          <a:lstStyle/>
          <a:p>
            <a:pPr algn="l" fontAlgn="base"/>
            <a:r>
              <a:rPr lang="en-US" sz="1200" b="0" i="0" dirty="0">
                <a:solidFill>
                  <a:srgbClr val="000000"/>
                </a:solidFill>
                <a:effectLst/>
                <a:latin typeface="Be Vietnam Pro" pitchFamily="2" charset="0"/>
              </a:rPr>
              <a:t>“this bird has a white belly and breast, with a blue crown and nape”</a:t>
            </a:r>
          </a:p>
        </p:txBody>
      </p:sp>
    </p:spTree>
    <p:extLst>
      <p:ext uri="{BB962C8B-B14F-4D97-AF65-F5344CB8AC3E}">
        <p14:creationId xmlns:p14="http://schemas.microsoft.com/office/powerpoint/2010/main" val="2029333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Visualizing samples</a:t>
            </a:r>
            <a:endParaRPr sz="2000" dirty="0"/>
          </a:p>
        </p:txBody>
      </p:sp>
      <p:pic>
        <p:nvPicPr>
          <p:cNvPr id="1028" name="Picture 4">
            <a:extLst>
              <a:ext uri="{FF2B5EF4-FFF2-40B4-BE49-F238E27FC236}">
                <a16:creationId xmlns:a16="http://schemas.microsoft.com/office/drawing/2014/main" id="{6A4A1448-4E4D-B30E-9959-D4F9CC12F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299" y="2145649"/>
            <a:ext cx="4509401" cy="2265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2B3859-2A32-E6C4-FB93-5F5FAE89DC38}"/>
              </a:ext>
            </a:extLst>
          </p:cNvPr>
          <p:cNvSpPr txBox="1"/>
          <p:nvPr/>
        </p:nvSpPr>
        <p:spPr>
          <a:xfrm>
            <a:off x="1935776" y="1822133"/>
            <a:ext cx="5272445" cy="276999"/>
          </a:xfrm>
          <a:prstGeom prst="rect">
            <a:avLst/>
          </a:prstGeom>
          <a:noFill/>
        </p:spPr>
        <p:txBody>
          <a:bodyPr wrap="square">
            <a:spAutoFit/>
          </a:bodyPr>
          <a:lstStyle/>
          <a:p>
            <a:r>
              <a:rPr lang="en-US" sz="1200" b="0" i="0" dirty="0">
                <a:solidFill>
                  <a:schemeClr val="tx1"/>
                </a:solidFill>
                <a:effectLst/>
                <a:latin typeface="Be Vietnam Pro" pitchFamily="2" charset="0"/>
              </a:rPr>
              <a:t>“A bird with a brown and black wings and a black stripe by its eyes”</a:t>
            </a:r>
            <a:endParaRPr lang="en-US" sz="1200" dirty="0">
              <a:solidFill>
                <a:schemeClr val="tx1"/>
              </a:solidFill>
              <a:latin typeface="Be Vietnam Pro" pitchFamily="2" charset="0"/>
            </a:endParaRPr>
          </a:p>
        </p:txBody>
      </p:sp>
    </p:spTree>
    <p:extLst>
      <p:ext uri="{BB962C8B-B14F-4D97-AF65-F5344CB8AC3E}">
        <p14:creationId xmlns:p14="http://schemas.microsoft.com/office/powerpoint/2010/main" val="48833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Experiments</a:t>
            </a:r>
            <a:endParaRPr dirty="0"/>
          </a:p>
        </p:txBody>
      </p:sp>
      <p:sp>
        <p:nvSpPr>
          <p:cNvPr id="1647" name="Google Shape;1647;p23"/>
          <p:cNvSpPr txBox="1">
            <a:spLocks noGrp="1"/>
          </p:cNvSpPr>
          <p:nvPr>
            <p:ph type="title" idx="4"/>
          </p:nvPr>
        </p:nvSpPr>
        <p:spPr>
          <a:xfrm>
            <a:off x="720000" y="1157616"/>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dirty="0"/>
              <a:t>Visualizing samples</a:t>
            </a:r>
            <a:endParaRPr sz="2000" dirty="0"/>
          </a:p>
        </p:txBody>
      </p:sp>
      <p:sp>
        <p:nvSpPr>
          <p:cNvPr id="5" name="TextBox 4">
            <a:extLst>
              <a:ext uri="{FF2B5EF4-FFF2-40B4-BE49-F238E27FC236}">
                <a16:creationId xmlns:a16="http://schemas.microsoft.com/office/drawing/2014/main" id="{312B3859-2A32-E6C4-FB93-5F5FAE89DC38}"/>
              </a:ext>
            </a:extLst>
          </p:cNvPr>
          <p:cNvSpPr txBox="1"/>
          <p:nvPr/>
        </p:nvSpPr>
        <p:spPr>
          <a:xfrm>
            <a:off x="1285002" y="1743882"/>
            <a:ext cx="2516180" cy="276999"/>
          </a:xfrm>
          <a:prstGeom prst="rect">
            <a:avLst/>
          </a:prstGeom>
          <a:noFill/>
        </p:spPr>
        <p:txBody>
          <a:bodyPr wrap="square">
            <a:spAutoFit/>
          </a:bodyPr>
          <a:lstStyle/>
          <a:p>
            <a:r>
              <a:rPr lang="en-US" sz="1200" dirty="0">
                <a:solidFill>
                  <a:schemeClr val="tx1"/>
                </a:solidFill>
                <a:latin typeface="Be Vietnam Pro" pitchFamily="2" charset="0"/>
              </a:rPr>
              <a:t>A small red bird has grey wings</a:t>
            </a:r>
          </a:p>
        </p:txBody>
      </p:sp>
      <p:pic>
        <p:nvPicPr>
          <p:cNvPr id="5122" name="Picture 2">
            <a:extLst>
              <a:ext uri="{FF2B5EF4-FFF2-40B4-BE49-F238E27FC236}">
                <a16:creationId xmlns:a16="http://schemas.microsoft.com/office/drawing/2014/main" id="{42C5B384-F69D-6D88-AF1B-E27FEAB66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585" y="2099131"/>
            <a:ext cx="2229015" cy="22290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73E0857-7A24-F108-EA92-AFAEFB500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2" y="2099131"/>
            <a:ext cx="2229015" cy="22290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20DC21-D9B2-B7AB-90D3-BBC5BDFB600C}"/>
              </a:ext>
            </a:extLst>
          </p:cNvPr>
          <p:cNvSpPr txBox="1"/>
          <p:nvPr/>
        </p:nvSpPr>
        <p:spPr>
          <a:xfrm>
            <a:off x="5157518" y="1746428"/>
            <a:ext cx="2886782" cy="276999"/>
          </a:xfrm>
          <a:prstGeom prst="rect">
            <a:avLst/>
          </a:prstGeom>
          <a:noFill/>
        </p:spPr>
        <p:txBody>
          <a:bodyPr wrap="square">
            <a:spAutoFit/>
          </a:bodyPr>
          <a:lstStyle/>
          <a:p>
            <a:r>
              <a:rPr lang="en-US" sz="1200" dirty="0">
                <a:solidFill>
                  <a:schemeClr val="tx1"/>
                </a:solidFill>
                <a:latin typeface="Be Vietnam Pro" pitchFamily="2" charset="0"/>
              </a:rPr>
              <a:t>A small red bird has grey </a:t>
            </a:r>
            <a:r>
              <a:rPr lang="en-US" sz="1200" b="1" i="1" dirty="0">
                <a:solidFill>
                  <a:schemeClr val="tx1"/>
                </a:solidFill>
                <a:latin typeface="Be Vietnam Pro" pitchFamily="2" charset="0"/>
              </a:rPr>
              <a:t>long</a:t>
            </a:r>
            <a:r>
              <a:rPr lang="en-US" sz="1200" dirty="0">
                <a:solidFill>
                  <a:schemeClr val="tx1"/>
                </a:solidFill>
                <a:latin typeface="Be Vietnam Pro" pitchFamily="2" charset="0"/>
              </a:rPr>
              <a:t> wings</a:t>
            </a:r>
          </a:p>
        </p:txBody>
      </p:sp>
    </p:spTree>
    <p:extLst>
      <p:ext uri="{BB962C8B-B14F-4D97-AF65-F5344CB8AC3E}">
        <p14:creationId xmlns:p14="http://schemas.microsoft.com/office/powerpoint/2010/main" val="187860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6"/>
          <p:cNvSpPr txBox="1">
            <a:spLocks noGrp="1"/>
          </p:cNvSpPr>
          <p:nvPr>
            <p:ph type="title"/>
          </p:nvPr>
        </p:nvSpPr>
        <p:spPr>
          <a:xfrm>
            <a:off x="1142612" y="1497975"/>
            <a:ext cx="1448187"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1667" name="Google Shape;1667;p26"/>
          <p:cNvSpPr txBox="1">
            <a:spLocks noGrp="1"/>
          </p:cNvSpPr>
          <p:nvPr>
            <p:ph type="title" idx="2"/>
          </p:nvPr>
        </p:nvSpPr>
        <p:spPr>
          <a:xfrm>
            <a:off x="1142613" y="2258925"/>
            <a:ext cx="3986736"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Conclusion</a:t>
            </a:r>
            <a:endParaRPr dirty="0"/>
          </a:p>
        </p:txBody>
      </p:sp>
    </p:spTree>
    <p:extLst>
      <p:ext uri="{BB962C8B-B14F-4D97-AF65-F5344CB8AC3E}">
        <p14:creationId xmlns:p14="http://schemas.microsoft.com/office/powerpoint/2010/main" val="3625520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1647" name="Google Shape;1647;p23"/>
          <p:cNvSpPr txBox="1">
            <a:spLocks noGrp="1"/>
          </p:cNvSpPr>
          <p:nvPr>
            <p:ph type="title" idx="4"/>
          </p:nvPr>
        </p:nvSpPr>
        <p:spPr>
          <a:xfrm>
            <a:off x="720000" y="1050850"/>
            <a:ext cx="4220300"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Advantages</a:t>
            </a:r>
            <a:endParaRPr sz="2000" dirty="0"/>
          </a:p>
        </p:txBody>
      </p:sp>
      <p:sp>
        <p:nvSpPr>
          <p:cNvPr id="2" name="TextBox 1">
            <a:extLst>
              <a:ext uri="{FF2B5EF4-FFF2-40B4-BE49-F238E27FC236}">
                <a16:creationId xmlns:a16="http://schemas.microsoft.com/office/drawing/2014/main" id="{E638614D-DE0C-597B-D9B8-B3ABF5BBD4C3}"/>
              </a:ext>
            </a:extLst>
          </p:cNvPr>
          <p:cNvSpPr txBox="1"/>
          <p:nvPr/>
        </p:nvSpPr>
        <p:spPr>
          <a:xfrm>
            <a:off x="1177290" y="1619736"/>
            <a:ext cx="6789420" cy="283173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dirty="0">
                <a:latin typeface="Be Vietnam Pro" pitchFamily="2" charset="0"/>
              </a:rPr>
              <a:t>One-stage text-to-image backbone that can synthesize high-resolution images directly without entanglements between different generators. </a:t>
            </a:r>
          </a:p>
          <a:p>
            <a:pPr marL="171450" indent="-171450">
              <a:lnSpc>
                <a:spcPct val="150000"/>
              </a:lnSpc>
              <a:buFont typeface="Arial" panose="020B0604020202020204" pitchFamily="34" charset="0"/>
              <a:buChar char="•"/>
            </a:pPr>
            <a:r>
              <a:rPr lang="en-US" sz="1200" dirty="0">
                <a:latin typeface="Be Vietnam Pro" pitchFamily="2" charset="0"/>
              </a:rPr>
              <a:t>Target-Aware Discriminator composed of Matching-Aware Gradient Penalty (MAGP) and One-Way Output can further enhance the text-image semantic consistency without introducing extra networks. </a:t>
            </a:r>
          </a:p>
          <a:p>
            <a:pPr marL="171450" indent="-171450">
              <a:lnSpc>
                <a:spcPct val="150000"/>
              </a:lnSpc>
              <a:buFont typeface="Arial" panose="020B0604020202020204" pitchFamily="34" charset="0"/>
              <a:buChar char="•"/>
            </a:pPr>
            <a:r>
              <a:rPr lang="en-US" sz="1200" dirty="0">
                <a:latin typeface="Be Vietnam Pro" pitchFamily="2" charset="0"/>
              </a:rPr>
              <a:t>Deep text-image Fusion Block (</a:t>
            </a:r>
            <a:r>
              <a:rPr lang="en-US" sz="1200" dirty="0" err="1">
                <a:latin typeface="Be Vietnam Pro" pitchFamily="2" charset="0"/>
              </a:rPr>
              <a:t>DFBlock</a:t>
            </a:r>
            <a:r>
              <a:rPr lang="en-US" sz="1200" dirty="0">
                <a:latin typeface="Be Vietnam Pro" pitchFamily="2" charset="0"/>
              </a:rPr>
              <a:t>) fully fuses text and image features more effectively and deeply. </a:t>
            </a:r>
          </a:p>
          <a:p>
            <a:pPr marL="171450" indent="-171450">
              <a:lnSpc>
                <a:spcPct val="150000"/>
              </a:lnSpc>
              <a:buFont typeface="Arial" panose="020B0604020202020204" pitchFamily="34" charset="0"/>
              <a:buChar char="•"/>
            </a:pPr>
            <a:r>
              <a:rPr lang="en-US" sz="1200" dirty="0">
                <a:latin typeface="Be Vietnam Pro" pitchFamily="2" charset="0"/>
              </a:rPr>
              <a:t>Extensive experiment results demonstrate that our proposed DF-GAN significantly outperforms current state-of-the-art models on the CUB dataset and more challenging COCO dataset</a:t>
            </a:r>
          </a:p>
        </p:txBody>
      </p:sp>
    </p:spTree>
    <p:extLst>
      <p:ext uri="{BB962C8B-B14F-4D97-AF65-F5344CB8AC3E}">
        <p14:creationId xmlns:p14="http://schemas.microsoft.com/office/powerpoint/2010/main" val="1030627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23"/>
          <p:cNvSpPr txBox="1">
            <a:spLocks noGrp="1"/>
          </p:cNvSpPr>
          <p:nvPr>
            <p:ph type="title" idx="5"/>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1647" name="Google Shape;1647;p23"/>
          <p:cNvSpPr txBox="1">
            <a:spLocks noGrp="1"/>
          </p:cNvSpPr>
          <p:nvPr>
            <p:ph type="title" idx="4"/>
          </p:nvPr>
        </p:nvSpPr>
        <p:spPr>
          <a:xfrm>
            <a:off x="719999" y="1050850"/>
            <a:ext cx="4544727" cy="61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t>Disadvantages and limitations</a:t>
            </a:r>
            <a:endParaRPr sz="2000" dirty="0"/>
          </a:p>
        </p:txBody>
      </p:sp>
      <p:sp>
        <p:nvSpPr>
          <p:cNvPr id="6" name="TextBox 5">
            <a:extLst>
              <a:ext uri="{FF2B5EF4-FFF2-40B4-BE49-F238E27FC236}">
                <a16:creationId xmlns:a16="http://schemas.microsoft.com/office/drawing/2014/main" id="{89DA0326-F56B-53F1-2A23-7AD82CAFE948}"/>
              </a:ext>
            </a:extLst>
          </p:cNvPr>
          <p:cNvSpPr txBox="1"/>
          <p:nvPr/>
        </p:nvSpPr>
        <p:spPr>
          <a:xfrm>
            <a:off x="719999" y="2091909"/>
            <a:ext cx="4415418" cy="200074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sz="1200" dirty="0">
                <a:latin typeface="Be Vietnam Pro" pitchFamily="2" charset="0"/>
              </a:rPr>
              <a:t>First, model only introduces the sentence-level text information, which limits the ability of fine-grained visual feature synthesis.</a:t>
            </a:r>
          </a:p>
          <a:p>
            <a:pPr>
              <a:lnSpc>
                <a:spcPct val="150000"/>
              </a:lnSpc>
            </a:pPr>
            <a:endParaRPr lang="en-US" sz="1200" dirty="0">
              <a:latin typeface="Be Vietnam Pro" pitchFamily="2" charset="0"/>
            </a:endParaRPr>
          </a:p>
          <a:p>
            <a:pPr marL="171450" indent="-171450">
              <a:lnSpc>
                <a:spcPct val="150000"/>
              </a:lnSpc>
              <a:buFont typeface="Arial" panose="020B0604020202020204" pitchFamily="34" charset="0"/>
              <a:buChar char="•"/>
            </a:pPr>
            <a:r>
              <a:rPr lang="en-US" sz="1200" dirty="0">
                <a:latin typeface="Be Vietnam Pro" pitchFamily="2" charset="0"/>
              </a:rPr>
              <a:t>Second, introducing pre-trained large language models to provide additional knowledge may further improve the performance. </a:t>
            </a:r>
          </a:p>
        </p:txBody>
      </p:sp>
      <p:pic>
        <p:nvPicPr>
          <p:cNvPr id="8" name="Picture 7" descr="A person looking through a magnifying glass&#10;&#10;Description automatically generated">
            <a:extLst>
              <a:ext uri="{FF2B5EF4-FFF2-40B4-BE49-F238E27FC236}">
                <a16:creationId xmlns:a16="http://schemas.microsoft.com/office/drawing/2014/main" id="{C1ADA82E-AF5A-986B-51A9-7A68D782C1E9}"/>
              </a:ext>
            </a:extLst>
          </p:cNvPr>
          <p:cNvPicPr>
            <a:picLocks noChangeAspect="1"/>
          </p:cNvPicPr>
          <p:nvPr/>
        </p:nvPicPr>
        <p:blipFill>
          <a:blip r:embed="rId3"/>
          <a:stretch>
            <a:fillRect/>
          </a:stretch>
        </p:blipFill>
        <p:spPr>
          <a:xfrm>
            <a:off x="5531632" y="1359850"/>
            <a:ext cx="3612368" cy="3612368"/>
          </a:xfrm>
          <a:prstGeom prst="rect">
            <a:avLst/>
          </a:prstGeom>
        </p:spPr>
      </p:pic>
    </p:spTree>
    <p:extLst>
      <p:ext uri="{BB962C8B-B14F-4D97-AF65-F5344CB8AC3E}">
        <p14:creationId xmlns:p14="http://schemas.microsoft.com/office/powerpoint/2010/main" val="3548364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10"/>
        <p:cNvGrpSpPr/>
        <p:nvPr/>
      </p:nvGrpSpPr>
      <p:grpSpPr>
        <a:xfrm>
          <a:off x="0" y="0"/>
          <a:ext cx="0" cy="0"/>
          <a:chOff x="0" y="0"/>
          <a:chExt cx="0" cy="0"/>
        </a:xfrm>
      </p:grpSpPr>
      <p:pic>
        <p:nvPicPr>
          <p:cNvPr id="3" name="Picture 2">
            <a:extLst>
              <a:ext uri="{FF2B5EF4-FFF2-40B4-BE49-F238E27FC236}">
                <a16:creationId xmlns:a16="http://schemas.microsoft.com/office/drawing/2014/main" id="{E0902A06-2159-AC74-6AF3-1785DD81850C}"/>
              </a:ext>
            </a:extLst>
          </p:cNvPr>
          <p:cNvPicPr>
            <a:picLocks noChangeAspect="1"/>
          </p:cNvPicPr>
          <p:nvPr/>
        </p:nvPicPr>
        <p:blipFill>
          <a:blip r:embed="rId3"/>
          <a:stretch>
            <a:fillRect/>
          </a:stretch>
        </p:blipFill>
        <p:spPr>
          <a:xfrm>
            <a:off x="1536661" y="3635172"/>
            <a:ext cx="6754168" cy="828791"/>
          </a:xfrm>
          <a:prstGeom prst="rect">
            <a:avLst/>
          </a:prstGeom>
        </p:spPr>
      </p:pic>
      <p:sp>
        <p:nvSpPr>
          <p:cNvPr id="1711" name="Google Shape;1711;p30"/>
          <p:cNvSpPr txBox="1">
            <a:spLocks noGrp="1"/>
          </p:cNvSpPr>
          <p:nvPr>
            <p:ph type="title"/>
          </p:nvPr>
        </p:nvSpPr>
        <p:spPr>
          <a:xfrm>
            <a:off x="2226600" y="1408358"/>
            <a:ext cx="4690800" cy="92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for listening!</a:t>
            </a:r>
            <a:endParaRPr dirty="0"/>
          </a:p>
        </p:txBody>
      </p:sp>
    </p:spTree>
    <p:extLst>
      <p:ext uri="{BB962C8B-B14F-4D97-AF65-F5344CB8AC3E}">
        <p14:creationId xmlns:p14="http://schemas.microsoft.com/office/powerpoint/2010/main" val="1436849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b="0"/>
          </a:p>
        </p:txBody>
      </p:sp>
      <p:sp>
        <p:nvSpPr>
          <p:cNvPr id="1673" name="Google Shape;1673;p27"/>
          <p:cNvSpPr txBox="1">
            <a:spLocks noGrp="1"/>
          </p:cNvSpPr>
          <p:nvPr>
            <p:ph type="subTitle" idx="1"/>
          </p:nvPr>
        </p:nvSpPr>
        <p:spPr>
          <a:xfrm>
            <a:off x="1135925" y="1050849"/>
            <a:ext cx="7152941" cy="3419551"/>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200" kern="100" dirty="0">
                <a:effectLst/>
                <a:latin typeface="Be Vietnam Pro" pitchFamily="2" charset="0"/>
                <a:ea typeface="Calibri" panose="020F0502020204030204" pitchFamily="34" charset="0"/>
                <a:cs typeface="Times New Roman" panose="02020603050405020304" pitchFamily="18" charset="0"/>
              </a:rPr>
              <a:t>They employ cross-modal attention to fuse text and image features and then introduce </a:t>
            </a:r>
            <a:r>
              <a:rPr lang="en-US" sz="1200" b="1" i="1" kern="100" dirty="0">
                <a:effectLst/>
                <a:latin typeface="Be Vietnam Pro" pitchFamily="2" charset="0"/>
                <a:ea typeface="Calibri" panose="020F0502020204030204" pitchFamily="34" charset="0"/>
                <a:cs typeface="Times New Roman" panose="02020603050405020304" pitchFamily="18" charset="0"/>
              </a:rPr>
              <a:t>DAMSM network, cycle consistency, or Siamese network </a:t>
            </a:r>
            <a:r>
              <a:rPr lang="en-US" sz="1200" kern="100" dirty="0">
                <a:effectLst/>
                <a:latin typeface="Be Vietnam Pro" pitchFamily="2" charset="0"/>
                <a:ea typeface="Calibri" panose="020F0502020204030204" pitchFamily="34" charset="0"/>
                <a:cs typeface="Times New Roman" panose="02020603050405020304" pitchFamily="18" charset="0"/>
              </a:rPr>
              <a:t>to ensure the </a:t>
            </a:r>
            <a:r>
              <a:rPr lang="en-US" sz="1200" kern="100" dirty="0" err="1">
                <a:effectLst/>
                <a:latin typeface="Be Vietnam Pro" pitchFamily="2" charset="0"/>
                <a:ea typeface="Calibri" panose="020F0502020204030204" pitchFamily="34" charset="0"/>
                <a:cs typeface="Times New Roman" panose="02020603050405020304" pitchFamily="18" charset="0"/>
              </a:rPr>
              <a:t>textimage</a:t>
            </a:r>
            <a:r>
              <a:rPr lang="en-US" sz="1200" kern="100" dirty="0">
                <a:effectLst/>
                <a:latin typeface="Be Vietnam Pro" pitchFamily="2" charset="0"/>
                <a:ea typeface="Calibri" panose="020F0502020204030204" pitchFamily="34" charset="0"/>
                <a:cs typeface="Times New Roman" panose="02020603050405020304" pitchFamily="18" charset="0"/>
              </a:rPr>
              <a:t> semantic consistency by extra networks.</a:t>
            </a:r>
          </a:p>
          <a:p>
            <a:pPr marL="0" marR="0" indent="0">
              <a:lnSpc>
                <a:spcPct val="107000"/>
              </a:lnSpc>
              <a:spcBef>
                <a:spcPts val="0"/>
              </a:spcBef>
              <a:spcAft>
                <a:spcPts val="800"/>
              </a:spcAft>
              <a:buNone/>
            </a:pPr>
            <a:endParaRPr lang="en-US" sz="1200" kern="100" dirty="0">
              <a:effectLst/>
              <a:latin typeface="Be Vietnam Pr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100" kern="100" dirty="0">
                <a:effectLst/>
                <a:latin typeface="Be Vietnam Pro" pitchFamily="2" charset="0"/>
                <a:ea typeface="Calibri" panose="020F0502020204030204" pitchFamily="34" charset="0"/>
                <a:cs typeface="Times New Roman" panose="02020603050405020304" pitchFamily="18" charset="0"/>
              </a:rPr>
              <a:t>DAMSM: Tao Xu, </a:t>
            </a:r>
            <a:r>
              <a:rPr lang="en-US" sz="1100" kern="100" dirty="0" err="1">
                <a:effectLst/>
                <a:latin typeface="Be Vietnam Pro" pitchFamily="2" charset="0"/>
                <a:ea typeface="Calibri" panose="020F0502020204030204" pitchFamily="34" charset="0"/>
                <a:cs typeface="Times New Roman" panose="02020603050405020304" pitchFamily="18" charset="0"/>
              </a:rPr>
              <a:t>Pengchuan</a:t>
            </a:r>
            <a:r>
              <a:rPr lang="en-US" sz="1100" kern="100" dirty="0">
                <a:effectLst/>
                <a:latin typeface="Be Vietnam Pro" pitchFamily="2" charset="0"/>
                <a:ea typeface="Calibri" panose="020F0502020204030204" pitchFamily="34" charset="0"/>
                <a:cs typeface="Times New Roman" panose="02020603050405020304" pitchFamily="18" charset="0"/>
              </a:rPr>
              <a:t> Zhang, </a:t>
            </a:r>
            <a:r>
              <a:rPr lang="en-US" sz="1100" kern="100" dirty="0" err="1">
                <a:effectLst/>
                <a:latin typeface="Be Vietnam Pro" pitchFamily="2" charset="0"/>
                <a:ea typeface="Calibri" panose="020F0502020204030204" pitchFamily="34" charset="0"/>
                <a:cs typeface="Times New Roman" panose="02020603050405020304" pitchFamily="18" charset="0"/>
              </a:rPr>
              <a:t>Qiuyuan</a:t>
            </a:r>
            <a:r>
              <a:rPr lang="en-US" sz="1100" kern="100" dirty="0">
                <a:effectLst/>
                <a:latin typeface="Be Vietnam Pro" pitchFamily="2" charset="0"/>
                <a:ea typeface="Calibri" panose="020F0502020204030204" pitchFamily="34" charset="0"/>
                <a:cs typeface="Times New Roman" panose="02020603050405020304" pitchFamily="18" charset="0"/>
              </a:rPr>
              <a:t> Huang, Han Zhang, </a:t>
            </a:r>
            <a:r>
              <a:rPr lang="en-US" sz="1100" kern="100" dirty="0" err="1">
                <a:effectLst/>
                <a:latin typeface="Be Vietnam Pro" pitchFamily="2" charset="0"/>
                <a:ea typeface="Calibri" panose="020F0502020204030204" pitchFamily="34" charset="0"/>
                <a:cs typeface="Times New Roman" panose="02020603050405020304" pitchFamily="18" charset="0"/>
              </a:rPr>
              <a:t>Zhe</a:t>
            </a:r>
            <a:r>
              <a:rPr lang="en-US" sz="1100" kern="100" dirty="0">
                <a:effectLst/>
                <a:latin typeface="Be Vietnam Pro" pitchFamily="2" charset="0"/>
                <a:ea typeface="Calibri" panose="020F0502020204030204" pitchFamily="34" charset="0"/>
                <a:cs typeface="Times New Roman" panose="02020603050405020304" pitchFamily="18" charset="0"/>
              </a:rPr>
              <a:t> Gan, </a:t>
            </a:r>
            <a:r>
              <a:rPr lang="en-US" sz="1100" kern="100" dirty="0" err="1">
                <a:effectLst/>
                <a:latin typeface="Be Vietnam Pro" pitchFamily="2" charset="0"/>
                <a:ea typeface="Calibri" panose="020F0502020204030204" pitchFamily="34" charset="0"/>
                <a:cs typeface="Times New Roman" panose="02020603050405020304" pitchFamily="18" charset="0"/>
              </a:rPr>
              <a:t>Xiaolei</a:t>
            </a:r>
            <a:r>
              <a:rPr lang="en-US" sz="1100" kern="100" dirty="0">
                <a:effectLst/>
                <a:latin typeface="Be Vietnam Pro" pitchFamily="2" charset="0"/>
                <a:ea typeface="Calibri" panose="020F0502020204030204" pitchFamily="34" charset="0"/>
                <a:cs typeface="Times New Roman" panose="02020603050405020304" pitchFamily="18" charset="0"/>
              </a:rPr>
              <a:t> Huang, and </a:t>
            </a:r>
            <a:r>
              <a:rPr lang="en-US" sz="1100" kern="100" dirty="0" err="1">
                <a:effectLst/>
                <a:latin typeface="Be Vietnam Pro" pitchFamily="2" charset="0"/>
                <a:ea typeface="Calibri" panose="020F0502020204030204" pitchFamily="34" charset="0"/>
                <a:cs typeface="Times New Roman" panose="02020603050405020304" pitchFamily="18" charset="0"/>
              </a:rPr>
              <a:t>Xiaodong</a:t>
            </a:r>
            <a:r>
              <a:rPr lang="en-US" sz="1100" kern="100" dirty="0">
                <a:effectLst/>
                <a:latin typeface="Be Vietnam Pro" pitchFamily="2" charset="0"/>
                <a:ea typeface="Calibri" panose="020F0502020204030204" pitchFamily="34" charset="0"/>
                <a:cs typeface="Times New Roman" panose="02020603050405020304" pitchFamily="18" charset="0"/>
              </a:rPr>
              <a:t> He. </a:t>
            </a:r>
            <a:r>
              <a:rPr lang="en-US" sz="11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Attngan</a:t>
            </a:r>
            <a:r>
              <a:rPr lang="en-US" sz="11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a:t>
            </a:r>
            <a:r>
              <a:rPr lang="en-US" sz="1100" b="1" i="1" kern="100" dirty="0" err="1">
                <a:solidFill>
                  <a:schemeClr val="accent3"/>
                </a:solidFill>
                <a:effectLst/>
                <a:latin typeface="Be Vietnam Pro" pitchFamily="2" charset="0"/>
                <a:ea typeface="Calibri" panose="020F0502020204030204" pitchFamily="34" charset="0"/>
                <a:cs typeface="Times New Roman" panose="02020603050405020304" pitchFamily="18" charset="0"/>
              </a:rPr>
              <a:t>Finegrained</a:t>
            </a:r>
            <a:r>
              <a:rPr lang="en-US" sz="1100" b="1" i="1" kern="100" dirty="0">
                <a:solidFill>
                  <a:schemeClr val="accent3"/>
                </a:solidFill>
                <a:effectLst/>
                <a:latin typeface="Be Vietnam Pro" pitchFamily="2" charset="0"/>
                <a:ea typeface="Calibri" panose="020F0502020204030204" pitchFamily="34" charset="0"/>
                <a:cs typeface="Times New Roman" panose="02020603050405020304" pitchFamily="18" charset="0"/>
              </a:rPr>
              <a:t> text to image generation with attentional generative adversarial networks</a:t>
            </a:r>
            <a:r>
              <a:rPr lang="en-US" sz="1100" b="1" i="1" kern="100" dirty="0">
                <a:effectLst/>
                <a:latin typeface="Be Vietnam Pro" pitchFamily="2" charset="0"/>
                <a:ea typeface="Calibri" panose="020F0502020204030204" pitchFamily="34" charset="0"/>
                <a:cs typeface="Times New Roman" panose="02020603050405020304" pitchFamily="18" charset="0"/>
              </a:rPr>
              <a:t>. </a:t>
            </a:r>
            <a:r>
              <a:rPr lang="en-US" sz="1100" kern="100" dirty="0">
                <a:effectLst/>
                <a:latin typeface="Be Vietnam Pro" pitchFamily="2" charset="0"/>
                <a:ea typeface="Calibri" panose="020F0502020204030204" pitchFamily="34" charset="0"/>
                <a:cs typeface="Times New Roman" panose="02020603050405020304" pitchFamily="18" charset="0"/>
              </a:rPr>
              <a:t>In Proceedings of the IEEE conference on computer vision and pattern recognition, pages 1316–1324, 2018</a:t>
            </a:r>
          </a:p>
          <a:p>
            <a:pPr marL="0" marR="0" lvl="0" indent="0">
              <a:lnSpc>
                <a:spcPct val="107000"/>
              </a:lnSpc>
              <a:spcBef>
                <a:spcPts val="0"/>
              </a:spcBef>
              <a:spcAft>
                <a:spcPts val="0"/>
              </a:spcAft>
              <a:buNone/>
            </a:pPr>
            <a:endParaRPr lang="en-US" sz="1100" kern="100" dirty="0">
              <a:effectLst/>
              <a:latin typeface="Be Vietnam Pro" pitchFamily="2"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100" dirty="0">
                <a:latin typeface="Be Vietnam Pro" pitchFamily="2" charset="0"/>
              </a:rPr>
              <a:t>Cycle consistency:  </a:t>
            </a:r>
            <a:r>
              <a:rPr lang="en-US" sz="1100" dirty="0" err="1">
                <a:latin typeface="Be Vietnam Pro" pitchFamily="2" charset="0"/>
              </a:rPr>
              <a:t>Tingting</a:t>
            </a:r>
            <a:r>
              <a:rPr lang="en-US" sz="1100" dirty="0">
                <a:latin typeface="Be Vietnam Pro" pitchFamily="2" charset="0"/>
              </a:rPr>
              <a:t> </a:t>
            </a:r>
            <a:r>
              <a:rPr lang="en-US" sz="1100" dirty="0" err="1">
                <a:latin typeface="Be Vietnam Pro" pitchFamily="2" charset="0"/>
              </a:rPr>
              <a:t>Qiao</a:t>
            </a:r>
            <a:r>
              <a:rPr lang="en-US" sz="1100" dirty="0">
                <a:latin typeface="Be Vietnam Pro" pitchFamily="2" charset="0"/>
              </a:rPr>
              <a:t>, Jing Zhang, </a:t>
            </a:r>
            <a:r>
              <a:rPr lang="en-US" sz="1100" dirty="0" err="1">
                <a:latin typeface="Be Vietnam Pro" pitchFamily="2" charset="0"/>
              </a:rPr>
              <a:t>Duanqing</a:t>
            </a:r>
            <a:r>
              <a:rPr lang="en-US" sz="1100" dirty="0">
                <a:latin typeface="Be Vietnam Pro" pitchFamily="2" charset="0"/>
              </a:rPr>
              <a:t> Xu, and </a:t>
            </a:r>
            <a:r>
              <a:rPr lang="en-US" sz="1100" dirty="0" err="1">
                <a:latin typeface="Be Vietnam Pro" pitchFamily="2" charset="0"/>
              </a:rPr>
              <a:t>Dacheng</a:t>
            </a:r>
            <a:r>
              <a:rPr lang="en-US" sz="1100" dirty="0">
                <a:latin typeface="Be Vietnam Pro" pitchFamily="2" charset="0"/>
              </a:rPr>
              <a:t> Tao. </a:t>
            </a:r>
            <a:r>
              <a:rPr lang="en-US" sz="1100" b="1" i="1" dirty="0" err="1">
                <a:solidFill>
                  <a:schemeClr val="accent3"/>
                </a:solidFill>
                <a:latin typeface="Be Vietnam Pro" pitchFamily="2" charset="0"/>
              </a:rPr>
              <a:t>Mirrorgan</a:t>
            </a:r>
            <a:r>
              <a:rPr lang="en-US" sz="1100" b="1" i="1" dirty="0">
                <a:solidFill>
                  <a:schemeClr val="accent3"/>
                </a:solidFill>
                <a:latin typeface="Be Vietnam Pro" pitchFamily="2" charset="0"/>
              </a:rPr>
              <a:t>: Learning text-to-image generation by redescription</a:t>
            </a:r>
            <a:r>
              <a:rPr lang="en-US" sz="1100" dirty="0">
                <a:latin typeface="Be Vietnam Pro" pitchFamily="2" charset="0"/>
              </a:rPr>
              <a:t>. In Proceedings of the IEEE Conference on Computer Vision and Pattern Recognition, pages 1505–1514, 2019. </a:t>
            </a:r>
          </a:p>
          <a:p>
            <a:pPr marL="0" marR="0" lvl="0" indent="0">
              <a:lnSpc>
                <a:spcPct val="107000"/>
              </a:lnSpc>
              <a:spcBef>
                <a:spcPts val="0"/>
              </a:spcBef>
              <a:spcAft>
                <a:spcPts val="0"/>
              </a:spcAft>
              <a:buNone/>
            </a:pPr>
            <a:endParaRPr lang="en-US" sz="1100" dirty="0">
              <a:latin typeface="Be Vietnam Pro" pitchFamily="2" charset="0"/>
            </a:endParaRPr>
          </a:p>
          <a:p>
            <a:pPr marL="342900" marR="0" lvl="0" indent="-342900">
              <a:lnSpc>
                <a:spcPct val="107000"/>
              </a:lnSpc>
              <a:spcBef>
                <a:spcPts val="0"/>
              </a:spcBef>
              <a:spcAft>
                <a:spcPts val="0"/>
              </a:spcAft>
              <a:buFont typeface="Calibri" panose="020F0502020204030204" pitchFamily="34" charset="0"/>
              <a:buChar char="-"/>
            </a:pPr>
            <a:r>
              <a:rPr lang="en-US" sz="1100" dirty="0">
                <a:latin typeface="Be Vietnam Pro" pitchFamily="2" charset="0"/>
              </a:rPr>
              <a:t>Siamese network: </a:t>
            </a:r>
            <a:r>
              <a:rPr lang="en-US" sz="1100" dirty="0" err="1">
                <a:latin typeface="Be Vietnam Pro" pitchFamily="2" charset="0"/>
              </a:rPr>
              <a:t>Guojun</a:t>
            </a:r>
            <a:r>
              <a:rPr lang="en-US" sz="1100" dirty="0">
                <a:latin typeface="Be Vietnam Pro" pitchFamily="2" charset="0"/>
              </a:rPr>
              <a:t> Yin, Bin Liu, Lu Sheng, </a:t>
            </a:r>
            <a:r>
              <a:rPr lang="en-US" sz="1100" dirty="0" err="1">
                <a:latin typeface="Be Vietnam Pro" pitchFamily="2" charset="0"/>
              </a:rPr>
              <a:t>Nenghai</a:t>
            </a:r>
            <a:r>
              <a:rPr lang="en-US" sz="1100" dirty="0">
                <a:latin typeface="Be Vietnam Pro" pitchFamily="2" charset="0"/>
              </a:rPr>
              <a:t> Yu, </a:t>
            </a:r>
            <a:r>
              <a:rPr lang="en-US" sz="1100" dirty="0" err="1">
                <a:latin typeface="Be Vietnam Pro" pitchFamily="2" charset="0"/>
              </a:rPr>
              <a:t>Xiaogang</a:t>
            </a:r>
            <a:r>
              <a:rPr lang="en-US" sz="1100" dirty="0">
                <a:latin typeface="Be Vietnam Pro" pitchFamily="2" charset="0"/>
              </a:rPr>
              <a:t> Wang, and Jing Shao. </a:t>
            </a:r>
            <a:r>
              <a:rPr lang="en-US" sz="1100" b="1" i="1" dirty="0">
                <a:solidFill>
                  <a:schemeClr val="accent3"/>
                </a:solidFill>
                <a:latin typeface="Be Vietnam Pro" pitchFamily="2" charset="0"/>
              </a:rPr>
              <a:t>Semantics disentangling for text-to-image generation</a:t>
            </a:r>
            <a:r>
              <a:rPr lang="en-US" sz="1100" dirty="0">
                <a:latin typeface="Be Vietnam Pro" pitchFamily="2" charset="0"/>
              </a:rPr>
              <a:t>. In Proceedings of the IEEE Conference on Computer Vision and Pattern Recognition, pages 2327–2336, 2019.</a:t>
            </a:r>
          </a:p>
          <a:p>
            <a:pPr marL="342900" marR="0" lvl="0" indent="-342900">
              <a:lnSpc>
                <a:spcPct val="107000"/>
              </a:lnSpc>
              <a:spcBef>
                <a:spcPts val="0"/>
              </a:spcBef>
              <a:spcAft>
                <a:spcPts val="0"/>
              </a:spcAft>
              <a:buFont typeface="Calibri" panose="020F0502020204030204" pitchFamily="34" charset="0"/>
              <a:buChar char="-"/>
            </a:pPr>
            <a:endParaRPr lang="en-US" sz="1200" dirty="0">
              <a:latin typeface="Be Vietnam Pro" pitchFamily="2" charset="0"/>
            </a:endParaRPr>
          </a:p>
          <a:p>
            <a:pPr marL="342900" marR="0" lvl="0" indent="-342900">
              <a:lnSpc>
                <a:spcPct val="107000"/>
              </a:lnSpc>
              <a:spcBef>
                <a:spcPts val="0"/>
              </a:spcBef>
              <a:spcAft>
                <a:spcPts val="0"/>
              </a:spcAft>
              <a:buFont typeface="Calibri" panose="020F0502020204030204" pitchFamily="34" charset="0"/>
              <a:buChar char="-"/>
            </a:pPr>
            <a:endParaRPr lang="en-US" sz="1200" dirty="0">
              <a:latin typeface="Be Vietnam Pro" pitchFamily="2" charset="0"/>
            </a:endParaRPr>
          </a:p>
        </p:txBody>
      </p:sp>
    </p:spTree>
    <p:extLst>
      <p:ext uri="{BB962C8B-B14F-4D97-AF65-F5344CB8AC3E}">
        <p14:creationId xmlns:p14="http://schemas.microsoft.com/office/powerpoint/2010/main" val="2741183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7"/>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Introduction</a:t>
            </a:r>
            <a:endParaRPr b="0"/>
          </a:p>
        </p:txBody>
      </p:sp>
      <p:sp>
        <p:nvSpPr>
          <p:cNvPr id="1673" name="Google Shape;1673;p27"/>
          <p:cNvSpPr txBox="1">
            <a:spLocks noGrp="1"/>
          </p:cNvSpPr>
          <p:nvPr>
            <p:ph type="subTitle" idx="1"/>
          </p:nvPr>
        </p:nvSpPr>
        <p:spPr>
          <a:xfrm>
            <a:off x="557349" y="1419860"/>
            <a:ext cx="8029302" cy="2790000"/>
          </a:xfrm>
          <a:prstGeom prst="rect">
            <a:avLst/>
          </a:prstGeom>
        </p:spPr>
        <p:txBody>
          <a:bodyPr spcFirstLastPara="1" wrap="square" lIns="91425" tIns="91425" rIns="91425" bIns="91425" anchor="t" anchorCtr="0">
            <a:noAutofit/>
          </a:bodyPr>
          <a:lstStyle/>
          <a:p>
            <a:pPr marL="0" indent="0">
              <a:buSzPts val="1100"/>
              <a:buNone/>
            </a:pPr>
            <a:r>
              <a:rPr lang="en-US" sz="1200" kern="100">
                <a:latin typeface="Be Vietnam Pro" pitchFamily="2" charset="0"/>
                <a:ea typeface="Calibri" panose="020F0502020204030204" pitchFamily="34" charset="0"/>
                <a:cs typeface="Times New Roman" panose="02020603050405020304" pitchFamily="18" charset="0"/>
              </a:rPr>
              <a:t>Although impressive results have been presented by previous works there still remain three problems. </a:t>
            </a:r>
            <a:endParaRPr sz="1200">
              <a:latin typeface="Be Vietnam Pro" pitchFamily="2" charset="0"/>
            </a:endParaRPr>
          </a:p>
        </p:txBody>
      </p:sp>
      <p:pic>
        <p:nvPicPr>
          <p:cNvPr id="2" name="Picture 1" descr="A diagram of a bird on a branch&#10;&#10;Description automatically generated">
            <a:extLst>
              <a:ext uri="{FF2B5EF4-FFF2-40B4-BE49-F238E27FC236}">
                <a16:creationId xmlns:a16="http://schemas.microsoft.com/office/drawing/2014/main" id="{4D97F5C0-9A32-F92B-5A83-9A7FFC55CFCD}"/>
              </a:ext>
            </a:extLst>
          </p:cNvPr>
          <p:cNvPicPr>
            <a:picLocks noChangeAspect="1"/>
          </p:cNvPicPr>
          <p:nvPr/>
        </p:nvPicPr>
        <p:blipFill>
          <a:blip r:embed="rId3"/>
          <a:stretch>
            <a:fillRect/>
          </a:stretch>
        </p:blipFill>
        <p:spPr>
          <a:xfrm>
            <a:off x="1556994" y="1959574"/>
            <a:ext cx="6030012" cy="2402986"/>
          </a:xfrm>
          <a:prstGeom prst="rect">
            <a:avLst/>
          </a:prstGeom>
        </p:spPr>
      </p:pic>
    </p:spTree>
    <p:extLst>
      <p:ext uri="{BB962C8B-B14F-4D97-AF65-F5344CB8AC3E}">
        <p14:creationId xmlns:p14="http://schemas.microsoft.com/office/powerpoint/2010/main" val="2260382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8"/>
        <p:cNvGrpSpPr/>
        <p:nvPr/>
      </p:nvGrpSpPr>
      <p:grpSpPr>
        <a:xfrm>
          <a:off x="0" y="0"/>
          <a:ext cx="0" cy="0"/>
          <a:chOff x="0" y="0"/>
          <a:chExt cx="0" cy="0"/>
        </a:xfrm>
      </p:grpSpPr>
      <p:sp>
        <p:nvSpPr>
          <p:cNvPr id="1699" name="Google Shape;1699;p29"/>
          <p:cNvSpPr txBox="1">
            <a:spLocks noGrp="1"/>
          </p:cNvSpPr>
          <p:nvPr>
            <p:ph type="title"/>
          </p:nvPr>
        </p:nvSpPr>
        <p:spPr>
          <a:xfrm>
            <a:off x="720000" y="47485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700"/>
              <a:t>Introduction</a:t>
            </a:r>
            <a:endParaRPr sz="2700" b="0"/>
          </a:p>
        </p:txBody>
      </p:sp>
      <p:sp>
        <p:nvSpPr>
          <p:cNvPr id="1700" name="Google Shape;1700;p29"/>
          <p:cNvSpPr txBox="1"/>
          <p:nvPr/>
        </p:nvSpPr>
        <p:spPr>
          <a:xfrm>
            <a:off x="1018950" y="1200443"/>
            <a:ext cx="7324950" cy="2677289"/>
          </a:xfrm>
          <a:prstGeom prst="rect">
            <a:avLst/>
          </a:prstGeom>
          <a:noFill/>
          <a:ln>
            <a:noFill/>
          </a:ln>
        </p:spPr>
        <p:txBody>
          <a:bodyPr spcFirstLastPara="1" wrap="square" lIns="91425" tIns="91425" rIns="91425" bIns="91425" anchor="t" anchorCtr="0">
            <a:noAutofit/>
          </a:bodyPr>
          <a:lstStyle/>
          <a:p>
            <a:pPr>
              <a:lnSpc>
                <a:spcPct val="115000"/>
              </a:lnSpc>
            </a:pPr>
            <a:r>
              <a:rPr lang="en-US" sz="1300">
                <a:solidFill>
                  <a:schemeClr val="dk1"/>
                </a:solidFill>
                <a:latin typeface="Be Vietnam Pro" pitchFamily="2" charset="0"/>
                <a:ea typeface="Actor"/>
                <a:cs typeface="Actor"/>
                <a:sym typeface="Actor"/>
              </a:rPr>
              <a:t>For the first issue, </a:t>
            </a:r>
            <a:r>
              <a:rPr lang="en-US" sz="1300" b="1" i="1">
                <a:solidFill>
                  <a:schemeClr val="dk1"/>
                </a:solidFill>
                <a:latin typeface="Be Vietnam Pro" pitchFamily="2" charset="0"/>
                <a:ea typeface="Actor"/>
                <a:cs typeface="Actor"/>
                <a:sym typeface="Actor"/>
              </a:rPr>
              <a:t>replace the stacked backbone with a one-stage backbone</a:t>
            </a:r>
            <a:r>
              <a:rPr lang="en-US" sz="1300">
                <a:solidFill>
                  <a:schemeClr val="dk1"/>
                </a:solidFill>
                <a:latin typeface="Be Vietnam Pro" pitchFamily="2" charset="0"/>
                <a:ea typeface="Actor"/>
                <a:cs typeface="Actor"/>
                <a:sym typeface="Actor"/>
              </a:rPr>
              <a:t>. It is composed of hinge loss and residual networks which stabilizes the GAN training process to synthesize high-resolution images directly.</a:t>
            </a:r>
          </a:p>
          <a:p>
            <a:pPr>
              <a:lnSpc>
                <a:spcPct val="115000"/>
              </a:lnSpc>
            </a:pPr>
            <a:endParaRPr lang="en-US" sz="1300">
              <a:solidFill>
                <a:schemeClr val="dk1"/>
              </a:solidFill>
              <a:latin typeface="Be Vietnam Pro" pitchFamily="2" charset="0"/>
              <a:ea typeface="Actor"/>
              <a:cs typeface="Actor"/>
              <a:sym typeface="Actor"/>
            </a:endParaRPr>
          </a:p>
          <a:p>
            <a:pPr>
              <a:lnSpc>
                <a:spcPct val="115000"/>
              </a:lnSpc>
            </a:pPr>
            <a:r>
              <a:rPr lang="en-US" sz="1300">
                <a:solidFill>
                  <a:schemeClr val="dk1"/>
                </a:solidFill>
                <a:latin typeface="Be Vietnam Pro" pitchFamily="2" charset="0"/>
                <a:ea typeface="Actor"/>
                <a:cs typeface="Actor"/>
                <a:sym typeface="Actor"/>
              </a:rPr>
              <a:t>For the second issue, we </a:t>
            </a:r>
            <a:r>
              <a:rPr lang="en-US" sz="1300" b="1" i="1">
                <a:solidFill>
                  <a:schemeClr val="dk1"/>
                </a:solidFill>
                <a:latin typeface="Be Vietnam Pro" pitchFamily="2" charset="0"/>
                <a:ea typeface="Actor"/>
                <a:cs typeface="Actor"/>
                <a:sym typeface="Actor"/>
              </a:rPr>
              <a:t>design a Target-Aware Discriminator </a:t>
            </a:r>
            <a:r>
              <a:rPr lang="en-US" sz="1300">
                <a:solidFill>
                  <a:schemeClr val="dk1"/>
                </a:solidFill>
                <a:latin typeface="Be Vietnam Pro" pitchFamily="2" charset="0"/>
                <a:ea typeface="Actor"/>
                <a:cs typeface="Actor"/>
                <a:sym typeface="Actor"/>
              </a:rPr>
              <a:t>composed of Matching-Aware Gradient Penalty (MA-GP) and One-Way Output to enhance the text-image semantic consistency.</a:t>
            </a:r>
          </a:p>
          <a:p>
            <a:pPr>
              <a:lnSpc>
                <a:spcPct val="115000"/>
              </a:lnSpc>
            </a:pPr>
            <a:endParaRPr lang="en-US" sz="1300">
              <a:solidFill>
                <a:schemeClr val="dk1"/>
              </a:solidFill>
              <a:latin typeface="Be Vietnam Pro" pitchFamily="2" charset="0"/>
              <a:ea typeface="Actor"/>
              <a:cs typeface="Actor"/>
              <a:sym typeface="Actor"/>
            </a:endParaRPr>
          </a:p>
          <a:p>
            <a:pPr>
              <a:lnSpc>
                <a:spcPct val="115000"/>
              </a:lnSpc>
            </a:pPr>
            <a:r>
              <a:rPr lang="en-US" sz="1300">
                <a:solidFill>
                  <a:schemeClr val="dk1"/>
                </a:solidFill>
                <a:latin typeface="Be Vietnam Pro" pitchFamily="2" charset="0"/>
                <a:ea typeface="Actor"/>
                <a:cs typeface="Actor"/>
                <a:sym typeface="Actor"/>
              </a:rPr>
              <a:t>For the third issue, we propose a </a:t>
            </a:r>
            <a:r>
              <a:rPr lang="en-US" sz="1300" b="1" i="1">
                <a:solidFill>
                  <a:schemeClr val="dk1"/>
                </a:solidFill>
                <a:latin typeface="Be Vietnam Pro" pitchFamily="2" charset="0"/>
                <a:ea typeface="Actor"/>
                <a:cs typeface="Actor"/>
                <a:sym typeface="Actor"/>
              </a:rPr>
              <a:t>Deep text-image Fusion Block (</a:t>
            </a:r>
            <a:r>
              <a:rPr lang="en-US" sz="1300" b="1" i="1" err="1">
                <a:solidFill>
                  <a:schemeClr val="dk1"/>
                </a:solidFill>
                <a:latin typeface="Be Vietnam Pro" pitchFamily="2" charset="0"/>
                <a:ea typeface="Actor"/>
                <a:cs typeface="Actor"/>
                <a:sym typeface="Actor"/>
              </a:rPr>
              <a:t>DFBlock</a:t>
            </a:r>
            <a:r>
              <a:rPr lang="en-US" sz="1300" b="1" i="1">
                <a:solidFill>
                  <a:schemeClr val="dk1"/>
                </a:solidFill>
                <a:latin typeface="Be Vietnam Pro" pitchFamily="2" charset="0"/>
                <a:ea typeface="Actor"/>
                <a:cs typeface="Actor"/>
                <a:sym typeface="Actor"/>
              </a:rPr>
              <a:t>) </a:t>
            </a:r>
            <a:r>
              <a:rPr lang="en-US" sz="1300">
                <a:solidFill>
                  <a:schemeClr val="dk1"/>
                </a:solidFill>
                <a:latin typeface="Be Vietnam Pro" pitchFamily="2" charset="0"/>
                <a:ea typeface="Actor"/>
                <a:cs typeface="Actor"/>
                <a:sym typeface="Actor"/>
              </a:rPr>
              <a:t>to fuse the text information into image features more effectively</a:t>
            </a:r>
            <a:endParaRPr sz="1300">
              <a:solidFill>
                <a:schemeClr val="dk1"/>
              </a:solidFill>
              <a:latin typeface="Be Vietnam Pro" pitchFamily="2" charset="0"/>
              <a:ea typeface="Actor"/>
              <a:cs typeface="Actor"/>
              <a:sym typeface="Actor"/>
            </a:endParaRPr>
          </a:p>
        </p:txBody>
      </p:sp>
      <p:sp>
        <p:nvSpPr>
          <p:cNvPr id="1701" name="Google Shape;1701;p29"/>
          <p:cNvSpPr/>
          <p:nvPr/>
        </p:nvSpPr>
        <p:spPr>
          <a:xfrm>
            <a:off x="8755350" y="4744550"/>
            <a:ext cx="320700" cy="22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434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26"/>
          <p:cNvSpPr txBox="1">
            <a:spLocks noGrp="1"/>
          </p:cNvSpPr>
          <p:nvPr>
            <p:ph type="title"/>
          </p:nvPr>
        </p:nvSpPr>
        <p:spPr>
          <a:xfrm>
            <a:off x="1142613" y="1497975"/>
            <a:ext cx="1214700" cy="946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667" name="Google Shape;1667;p26"/>
          <p:cNvSpPr txBox="1">
            <a:spLocks noGrp="1"/>
          </p:cNvSpPr>
          <p:nvPr>
            <p:ph type="title" idx="2"/>
          </p:nvPr>
        </p:nvSpPr>
        <p:spPr>
          <a:xfrm>
            <a:off x="1142613" y="2258925"/>
            <a:ext cx="4905600" cy="138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Related </a:t>
            </a:r>
            <a:r>
              <a:rPr lang="en" b="0"/>
              <a:t>works</a:t>
            </a:r>
            <a:endParaRPr b="0"/>
          </a:p>
        </p:txBody>
      </p:sp>
    </p:spTree>
  </p:cSld>
  <p:clrMapOvr>
    <a:masterClrMapping/>
  </p:clrMapOvr>
</p:sld>
</file>

<file path=ppt/theme/theme1.xml><?xml version="1.0" encoding="utf-8"?>
<a:theme xmlns:a="http://schemas.openxmlformats.org/drawingml/2006/main" name="The Fundamental Theorem of Calculus by Slidesgo">
  <a:themeElements>
    <a:clrScheme name="Simple Light">
      <a:dk1>
        <a:srgbClr val="212121"/>
      </a:dk1>
      <a:lt1>
        <a:srgbClr val="FFFFFF"/>
      </a:lt1>
      <a:dk2>
        <a:srgbClr val="F9EDF7"/>
      </a:dk2>
      <a:lt2>
        <a:srgbClr val="FFC5BD"/>
      </a:lt2>
      <a:accent1>
        <a:srgbClr val="FF8D83"/>
      </a:accent1>
      <a:accent2>
        <a:srgbClr val="E8A63A"/>
      </a:accent2>
      <a:accent3>
        <a:srgbClr val="455A93"/>
      </a:accent3>
      <a:accent4>
        <a:srgbClr val="FDFCFD"/>
      </a:accent4>
      <a:accent5>
        <a:srgbClr val="FDFCFD"/>
      </a:accent5>
      <a:accent6>
        <a:srgbClr val="FDFCFD"/>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602</TotalTime>
  <Words>2931</Words>
  <Application>Microsoft Office PowerPoint</Application>
  <PresentationFormat>On-screen Show (16:9)</PresentationFormat>
  <Paragraphs>265</Paragraphs>
  <Slides>59</Slides>
  <Notes>59</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59</vt:i4>
      </vt:variant>
    </vt:vector>
  </HeadingPairs>
  <TitlesOfParts>
    <vt:vector size="75" baseType="lpstr">
      <vt:lpstr>Calibri</vt:lpstr>
      <vt:lpstr>Söhne</vt:lpstr>
      <vt:lpstr>Heebo</vt:lpstr>
      <vt:lpstr>Actor</vt:lpstr>
      <vt:lpstr>Cambria Math</vt:lpstr>
      <vt:lpstr>Montserrat</vt:lpstr>
      <vt:lpstr>Nunito Light</vt:lpstr>
      <vt:lpstr>Arial</vt:lpstr>
      <vt:lpstr>Courier New</vt:lpstr>
      <vt:lpstr>DM Sans</vt:lpstr>
      <vt:lpstr>Times New Roman</vt:lpstr>
      <vt:lpstr>Libre Franklin Black</vt:lpstr>
      <vt:lpstr>Roboto</vt:lpstr>
      <vt:lpstr>Be Vietnam Pro</vt:lpstr>
      <vt:lpstr>Wingdings</vt:lpstr>
      <vt:lpstr>The Fundamental Theorem of Calculus by Slidesgo</vt:lpstr>
      <vt:lpstr>DF-GAN:  A simple and effective baseline for Text-to-Image Synthesis</vt:lpstr>
      <vt:lpstr>01</vt:lpstr>
      <vt:lpstr>Introduction</vt:lpstr>
      <vt:lpstr>Introduction</vt:lpstr>
      <vt:lpstr>Introduction</vt:lpstr>
      <vt:lpstr>Introduction</vt:lpstr>
      <vt:lpstr>Introduction</vt:lpstr>
      <vt:lpstr>Introduction</vt:lpstr>
      <vt:lpstr>02</vt:lpstr>
      <vt:lpstr>Related works</vt:lpstr>
      <vt:lpstr>Related works</vt:lpstr>
      <vt:lpstr>Related works</vt:lpstr>
      <vt:lpstr>Related works</vt:lpstr>
      <vt:lpstr>Related works</vt:lpstr>
      <vt:lpstr>Related works</vt:lpstr>
      <vt:lpstr>03</vt:lpstr>
      <vt:lpstr>The proposed DF-GAN</vt:lpstr>
      <vt:lpstr>PowerPoint Presentation</vt:lpstr>
      <vt:lpstr>Model overview</vt:lpstr>
      <vt:lpstr>Model overview</vt:lpstr>
      <vt:lpstr>PowerPoint Presentation</vt:lpstr>
      <vt:lpstr>One-Stage Text-to-Image backbone</vt:lpstr>
      <vt:lpstr>One-Stage Text-to-Image backbone</vt:lpstr>
      <vt:lpstr>PowerPoint Presentation</vt:lpstr>
      <vt:lpstr>Target-Aware Discriminator</vt:lpstr>
      <vt:lpstr>Matching-Aware Gradient Penalty</vt:lpstr>
      <vt:lpstr>Matching-Aware Gradient Penalty</vt:lpstr>
      <vt:lpstr>Matching-Aware Gradient Penalty</vt:lpstr>
      <vt:lpstr>Matching-Aware Gradient Penalty</vt:lpstr>
      <vt:lpstr>One-Way Output</vt:lpstr>
      <vt:lpstr>One-Way Output</vt:lpstr>
      <vt:lpstr>One-Way Output</vt:lpstr>
      <vt:lpstr>PowerPoint Presentation</vt:lpstr>
      <vt:lpstr>Efficient Text-Image Fusion</vt:lpstr>
      <vt:lpstr>Efficient Text-Image Fusion</vt:lpstr>
      <vt:lpstr>Efficient Text-Image Fusion</vt:lpstr>
      <vt:lpstr>Efficient Text-Image Fusion</vt:lpstr>
      <vt:lpstr>Efficient Text-Image Fusion</vt:lpstr>
      <vt:lpstr>Efficient Text-Image Fusion</vt:lpstr>
      <vt:lpstr>Efficient Text-Image Fusion</vt:lpstr>
      <vt:lpstr>04</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Experiments</vt:lpstr>
      <vt:lpstr>05</vt:lpstr>
      <vt:lpstr>Conclusion</vt:lpstr>
      <vt:lpstr>Conclusion</vt:lpstr>
      <vt:lpstr>Thank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Theorem of Calculus</dc:title>
  <dc:creator>Nguyễn Thị Như Vân</dc:creator>
  <cp:lastModifiedBy>Nguyễn Thị Như Vân</cp:lastModifiedBy>
  <cp:revision>5</cp:revision>
  <cp:lastPrinted>2023-12-12T15:22:22Z</cp:lastPrinted>
  <dcterms:modified xsi:type="dcterms:W3CDTF">2023-12-18T07:52:13Z</dcterms:modified>
</cp:coreProperties>
</file>